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7"/>
  </p:notesMasterIdLst>
  <p:handoutMasterIdLst>
    <p:handoutMasterId r:id="rId78"/>
  </p:handoutMasterIdLst>
  <p:sldIdLst>
    <p:sldId id="277" r:id="rId5"/>
    <p:sldId id="292" r:id="rId6"/>
    <p:sldId id="297" r:id="rId7"/>
    <p:sldId id="270" r:id="rId8"/>
    <p:sldId id="293" r:id="rId9"/>
    <p:sldId id="294" r:id="rId10"/>
    <p:sldId id="353" r:id="rId11"/>
    <p:sldId id="348" r:id="rId12"/>
    <p:sldId id="349" r:id="rId13"/>
    <p:sldId id="354" r:id="rId14"/>
    <p:sldId id="296" r:id="rId15"/>
    <p:sldId id="264" r:id="rId16"/>
    <p:sldId id="330" r:id="rId17"/>
    <p:sldId id="360" r:id="rId18"/>
    <p:sldId id="323" r:id="rId19"/>
    <p:sldId id="363" r:id="rId20"/>
    <p:sldId id="316" r:id="rId21"/>
    <p:sldId id="317" r:id="rId22"/>
    <p:sldId id="319" r:id="rId23"/>
    <p:sldId id="346" r:id="rId24"/>
    <p:sldId id="285" r:id="rId25"/>
    <p:sldId id="286" r:id="rId26"/>
    <p:sldId id="320" r:id="rId27"/>
    <p:sldId id="321" r:id="rId28"/>
    <p:sldId id="322" r:id="rId29"/>
    <p:sldId id="302" r:id="rId30"/>
    <p:sldId id="300" r:id="rId31"/>
    <p:sldId id="361" r:id="rId32"/>
    <p:sldId id="368" r:id="rId33"/>
    <p:sldId id="362" r:id="rId34"/>
    <p:sldId id="332" r:id="rId35"/>
    <p:sldId id="333" r:id="rId36"/>
    <p:sldId id="334" r:id="rId37"/>
    <p:sldId id="341" r:id="rId38"/>
    <p:sldId id="356" r:id="rId39"/>
    <p:sldId id="358" r:id="rId40"/>
    <p:sldId id="352" r:id="rId41"/>
    <p:sldId id="345" r:id="rId42"/>
    <p:sldId id="298" r:id="rId43"/>
    <p:sldId id="307" r:id="rId44"/>
    <p:sldId id="305" r:id="rId45"/>
    <p:sldId id="371" r:id="rId46"/>
    <p:sldId id="325" r:id="rId47"/>
    <p:sldId id="370" r:id="rId48"/>
    <p:sldId id="327" r:id="rId49"/>
    <p:sldId id="326" r:id="rId50"/>
    <p:sldId id="328" r:id="rId51"/>
    <p:sldId id="336" r:id="rId52"/>
    <p:sldId id="350" r:id="rId53"/>
    <p:sldId id="338" r:id="rId54"/>
    <p:sldId id="339" r:id="rId55"/>
    <p:sldId id="340" r:id="rId56"/>
    <p:sldId id="369" r:id="rId57"/>
    <p:sldId id="303" r:id="rId58"/>
    <p:sldId id="347" r:id="rId59"/>
    <p:sldId id="289" r:id="rId60"/>
    <p:sldId id="309" r:id="rId61"/>
    <p:sldId id="355" r:id="rId62"/>
    <p:sldId id="310" r:id="rId63"/>
    <p:sldId id="311" r:id="rId64"/>
    <p:sldId id="312" r:id="rId65"/>
    <p:sldId id="290" r:id="rId66"/>
    <p:sldId id="315" r:id="rId67"/>
    <p:sldId id="291" r:id="rId68"/>
    <p:sldId id="318" r:id="rId69"/>
    <p:sldId id="324" r:id="rId70"/>
    <p:sldId id="308" r:id="rId71"/>
    <p:sldId id="284" r:id="rId72"/>
    <p:sldId id="364" r:id="rId73"/>
    <p:sldId id="366" r:id="rId74"/>
    <p:sldId id="365" r:id="rId75"/>
    <p:sldId id="37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A432DB-3E46-349E-A7DC-29A28B61CAC6}" v="1096" dt="2023-07-30T21:26:36.753"/>
    <p1510:client id="{0E43E082-7538-E154-A389-39AD8E59912F}" v="13" dt="2023-07-30T11:51:05.674"/>
    <p1510:client id="{1339A91C-4E07-3E1D-5EDF-63E75AF535EB}" v="928" dt="2023-07-30T14:32:56.364"/>
    <p1510:client id="{18B2023B-CD50-A44B-B8A8-D7F9748FF4EA}" v="2277" dt="2023-07-30T18:32:17.858"/>
    <p1510:client id="{2FF07E6C-1E20-7214-8F3A-F7B292433202}" v="46" dt="2023-07-29T21:10:22.121"/>
    <p1510:client id="{303BFF31-27D3-0995-3A7F-9D8730132F9E}" v="28" dt="2023-07-30T06:18:27.218"/>
    <p1510:client id="{318FECD8-A97F-F385-5A2F-B0BF3CAF0BCA}" v="1615" dt="2023-07-28T20:06:17.707"/>
    <p1510:client id="{331D1BA8-2A94-70D0-E857-B4226093C013}" v="18" dt="2023-07-30T14:13:40.759"/>
    <p1510:client id="{39698DF1-9D3B-4341-9922-F366AC527FD5}" v="1618" vWet="1620" dt="2023-07-28T20:05:15.233"/>
    <p1510:client id="{3AD668E1-AA9D-2F6F-320D-8066A4715934}" v="14" dt="2023-07-28T16:00:01.128"/>
    <p1510:client id="{3D2E2052-952A-4912-A021-52426D3ED794}" v="110" dt="2023-07-30T03:20:35.077"/>
    <p1510:client id="{47523217-009A-D682-2F83-874066F2C33D}" v="2500" dt="2023-07-30T21:03:07.954"/>
    <p1510:client id="{5A736542-C2D9-AB02-1376-FB7008296043}" v="1" dt="2023-07-30T16:15:02.609"/>
    <p1510:client id="{60606B5C-CA42-7464-2351-11573F680D9C}" v="985" dt="2023-07-30T16:03:48.226"/>
    <p1510:client id="{74E2A9AD-0BA9-AA8D-43F4-F590ABE4466B}" v="115" dt="2023-07-28T16:34:09.392"/>
    <p1510:client id="{75B70D88-B243-EFD0-B124-0FF74C9FBD64}" v="166" dt="2023-07-30T02:17:34.569"/>
    <p1510:client id="{8337AAC1-C316-0E11-06C8-4B93413A00E8}" v="803" dt="2023-07-30T05:31:11.116"/>
    <p1510:client id="{9E650BE6-0BC0-4C55-81DE-D2CA526155AD}" v="2341" dt="2023-07-28T20:09:22.677"/>
    <p1510:client id="{AC8C0B56-D6B7-9DF0-29E8-460F3A6515D6}" v="1142" dt="2023-07-30T00:48:49.440"/>
    <p1510:client id="{AF52D763-4AD1-95EB-754B-BF331BCE9DF3}" v="870" dt="2023-07-30T05:24:22.340"/>
    <p1510:client id="{B37128C2-8957-2D86-7CFC-891BF3280CA1}" v="145" dt="2023-07-30T19:15:03.088"/>
    <p1510:client id="{B9902425-BE34-013E-E5CD-722DDFD1911A}" v="512" dt="2023-07-30T14:47:18.927"/>
    <p1510:client id="{CF94383C-A084-6A06-4500-86F83259B456}" v="1021" dt="2023-07-30T07:34:03.173"/>
    <p1510:client id="{D064B12F-A7FB-0C12-8E0C-5EC12CB211B9}" v="198" dt="2023-07-30T01:17:48.687"/>
    <p1510:client id="{D1D9C9A0-C6A4-5DF4-5B46-722D913A1347}" v="10" dt="2023-07-30T08:15:05.367"/>
    <p1510:client id="{DA3AF85B-957B-A55A-591E-00E7F52831AD}" v="4" dt="2023-07-30T04:56:58.349"/>
    <p1510:client id="{E4BEC9E2-8E4C-4115-BF78-7AE849192FF4}" v="134" dt="2023-07-29T21:05:36.399"/>
    <p1510:client id="{E5B96329-EA6A-470A-8E95-B1D427EAB212}" v="455" dt="2023-07-28T19:28:30.380"/>
    <p1510:client id="{E82FCA67-95AE-4131-ADC5-84367BD4D217}" v="949" dt="2023-07-30T19:20:54.994"/>
    <p1510:client id="{EF733D51-856F-A7C0-C88C-C95B118C8F68}" v="1601" dt="2023-07-30T02:26:46.819"/>
    <p1510:client id="{F88C001F-BADA-E2EC-F836-1BAC4B2BB88D}" v="49" dt="2023-07-28T18:11:19.426"/>
    <p1510:client id="{FDBCF792-BEDF-9496-13F1-75A860E721EB}" v="825" dt="2023-07-30T14:47:36.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6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7/31/2023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7/31/2023</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4.png"/><Relationship Id="rId16"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9.png"/><Relationship Id="rId15" Type="http://schemas.openxmlformats.org/officeDocument/2006/relationships/image" Target="../media/image26.jpe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jpeg"/><Relationship Id="rId14" Type="http://schemas.openxmlformats.org/officeDocument/2006/relationships/image" Target="../media/image2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02/ajp.20295" TargetMode="External"/><Relationship Id="rId2" Type="http://schemas.openxmlformats.org/officeDocument/2006/relationships/hyperlink" Target="https://doi.org/10.1002/ajp.20370" TargetMode="External"/><Relationship Id="rId1" Type="http://schemas.openxmlformats.org/officeDocument/2006/relationships/slideLayout" Target="../slideLayouts/slideLayout3.xml"/><Relationship Id="rId5" Type="http://schemas.openxmlformats.org/officeDocument/2006/relationships/hyperlink" Target="https://doi.org/10.1002/ajp.20710" TargetMode="External"/><Relationship Id="rId4" Type="http://schemas.openxmlformats.org/officeDocument/2006/relationships/hyperlink" Target="https://doi.org/10.1002/ajpa.23722"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47.png"/><Relationship Id="rId4" Type="http://schemas.openxmlformats.org/officeDocument/2006/relationships/image" Target="../media/image19.png"/><Relationship Id="rId9"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3.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369111" y="165100"/>
            <a:ext cx="7063014" cy="3429000"/>
          </a:xfrm>
        </p:spPr>
        <p:txBody>
          <a:bodyPr>
            <a:normAutofit/>
          </a:bodyPr>
          <a:lstStyle/>
          <a:p>
            <a:r>
              <a:rPr lang="en-US" b="1"/>
              <a:t>Enhancing Sustainable Crop Protection through Machine Learning-Driven Integrated Strategies</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570689" y="3276600"/>
            <a:ext cx="8534400" cy="1752600"/>
          </a:xfrm>
        </p:spPr>
        <p:txBody>
          <a:bodyPr/>
          <a:lstStyle/>
          <a:p>
            <a:r>
              <a:rPr lang="en-US"/>
              <a:t>TMP-2023-24-074</a:t>
            </a:r>
          </a:p>
        </p:txBody>
      </p:sp>
      <p:pic>
        <p:nvPicPr>
          <p:cNvPr id="3" name="Picture 2" descr="A cartoon tractor with wheels&#10;&#10;Description automatically generated">
            <a:extLst>
              <a:ext uri="{FF2B5EF4-FFF2-40B4-BE49-F238E27FC236}">
                <a16:creationId xmlns:a16="http://schemas.microsoft.com/office/drawing/2014/main" id="{59808038-DF2C-8AD0-F115-C54BE8D2D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6188" y="2326532"/>
            <a:ext cx="9907302" cy="3799789"/>
          </a:xfrm>
          <a:prstGeom prst="rect">
            <a:avLst/>
          </a:prstGeom>
        </p:spPr>
      </p:pic>
      <p:sp>
        <p:nvSpPr>
          <p:cNvPr id="6" name="Rectangle 5">
            <a:extLst>
              <a:ext uri="{FF2B5EF4-FFF2-40B4-BE49-F238E27FC236}">
                <a16:creationId xmlns:a16="http://schemas.microsoft.com/office/drawing/2014/main" id="{15326056-2CF3-C731-AAED-1F6F5567D92C}"/>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254000" y="614705"/>
            <a:ext cx="11684000" cy="792162"/>
          </a:xfrm>
        </p:spPr>
        <p:txBody>
          <a:bodyPr anchor="ctr">
            <a:normAutofit fontScale="90000"/>
          </a:bodyPr>
          <a:lstStyle/>
          <a:p>
            <a:r>
              <a:rPr lang="en-US" sz="4900">
                <a:latin typeface="Adobe Devanagari"/>
              </a:rPr>
              <a:t>Overall</a:t>
            </a:r>
            <a:r>
              <a:rPr lang="en-US">
                <a:latin typeface="Adobe Devanagari"/>
              </a:rPr>
              <a:t> </a:t>
            </a:r>
            <a:r>
              <a:rPr lang="en-US" sz="4900">
                <a:latin typeface="Adobe Devanagari"/>
              </a:rPr>
              <a:t>System</a:t>
            </a:r>
            <a:r>
              <a:rPr lang="en-US">
                <a:latin typeface="Adobe Devanagari"/>
              </a:rPr>
              <a:t> </a:t>
            </a:r>
            <a:r>
              <a:rPr lang="en-US" sz="4900">
                <a:latin typeface="Adobe Devanagari"/>
              </a:rPr>
              <a:t>Diagram</a:t>
            </a:r>
            <a:r>
              <a:rPr lang="en-US">
                <a:latin typeface="Adobe Devanagari"/>
              </a:rPr>
              <a:t> </a:t>
            </a:r>
            <a:br>
              <a:rPr lang="en-US"/>
            </a:br>
            <a:r>
              <a:rPr lang="en-US">
                <a:latin typeface="Adobe Devanagari"/>
              </a:rPr>
              <a:t> </a:t>
            </a:r>
            <a:endParaRPr lang="en-US"/>
          </a:p>
        </p:txBody>
      </p:sp>
      <p:sp>
        <p:nvSpPr>
          <p:cNvPr id="3" name="Rectangle 2">
            <a:extLst>
              <a:ext uri="{FF2B5EF4-FFF2-40B4-BE49-F238E27FC236}">
                <a16:creationId xmlns:a16="http://schemas.microsoft.com/office/drawing/2014/main" id="{98FBDCD1-7821-CE7B-2277-F7F637F37FA3}"/>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 name="Picture 5" descr="A cartoon of a child wearing a cowboy hat&#10;&#10;Description automatically generated">
            <a:extLst>
              <a:ext uri="{FF2B5EF4-FFF2-40B4-BE49-F238E27FC236}">
                <a16:creationId xmlns:a16="http://schemas.microsoft.com/office/drawing/2014/main" id="{A50C5416-C255-CFC9-2EAE-1CBED621D02E}"/>
              </a:ext>
            </a:extLst>
          </p:cNvPr>
          <p:cNvPicPr>
            <a:picLocks noChangeAspect="1"/>
          </p:cNvPicPr>
          <p:nvPr/>
        </p:nvPicPr>
        <p:blipFill>
          <a:blip r:embed="rId2"/>
          <a:stretch>
            <a:fillRect/>
          </a:stretch>
        </p:blipFill>
        <p:spPr>
          <a:xfrm>
            <a:off x="473494" y="678326"/>
            <a:ext cx="1373415" cy="1657287"/>
          </a:xfrm>
          <a:prstGeom prst="rect">
            <a:avLst/>
          </a:prstGeom>
        </p:spPr>
      </p:pic>
      <p:cxnSp>
        <p:nvCxnSpPr>
          <p:cNvPr id="6" name="Straight Arrow Connector 5">
            <a:extLst>
              <a:ext uri="{FF2B5EF4-FFF2-40B4-BE49-F238E27FC236}">
                <a16:creationId xmlns:a16="http://schemas.microsoft.com/office/drawing/2014/main" id="{768AE2A1-2CE0-E053-7BC3-30967363A5EA}"/>
              </a:ext>
            </a:extLst>
          </p:cNvPr>
          <p:cNvCxnSpPr/>
          <p:nvPr/>
        </p:nvCxnSpPr>
        <p:spPr>
          <a:xfrm>
            <a:off x="1116399" y="6000076"/>
            <a:ext cx="874377" cy="309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pic>
        <p:nvPicPr>
          <p:cNvPr id="7" name="Picture 7" descr="A green circle with white gears&#10;&#10;Description automatically generated">
            <a:extLst>
              <a:ext uri="{FF2B5EF4-FFF2-40B4-BE49-F238E27FC236}">
                <a16:creationId xmlns:a16="http://schemas.microsoft.com/office/drawing/2014/main" id="{05A3941C-7C3C-6D7F-1918-768B8FB231C9}"/>
              </a:ext>
            </a:extLst>
          </p:cNvPr>
          <p:cNvPicPr>
            <a:picLocks noChangeAspect="1"/>
          </p:cNvPicPr>
          <p:nvPr/>
        </p:nvPicPr>
        <p:blipFill>
          <a:blip r:embed="rId3"/>
          <a:stretch>
            <a:fillRect/>
          </a:stretch>
        </p:blipFill>
        <p:spPr>
          <a:xfrm>
            <a:off x="253897" y="2951877"/>
            <a:ext cx="1636486" cy="1636486"/>
          </a:xfrm>
          <a:prstGeom prst="rect">
            <a:avLst/>
          </a:prstGeom>
        </p:spPr>
      </p:pic>
      <p:cxnSp>
        <p:nvCxnSpPr>
          <p:cNvPr id="8" name="Straight Arrow Connector 7">
            <a:extLst>
              <a:ext uri="{FF2B5EF4-FFF2-40B4-BE49-F238E27FC236}">
                <a16:creationId xmlns:a16="http://schemas.microsoft.com/office/drawing/2014/main" id="{207D3249-4317-BD54-8EB0-A33A962C1018}"/>
              </a:ext>
            </a:extLst>
          </p:cNvPr>
          <p:cNvCxnSpPr/>
          <p:nvPr/>
        </p:nvCxnSpPr>
        <p:spPr>
          <a:xfrm flipV="1">
            <a:off x="1012034" y="2440374"/>
            <a:ext cx="6674" cy="458193"/>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11" name="Rectangle 10">
            <a:extLst>
              <a:ext uri="{FF2B5EF4-FFF2-40B4-BE49-F238E27FC236}">
                <a16:creationId xmlns:a16="http://schemas.microsoft.com/office/drawing/2014/main" id="{D48831F9-E38B-351A-0E7B-67E1F40F49AA}"/>
              </a:ext>
            </a:extLst>
          </p:cNvPr>
          <p:cNvSpPr/>
          <p:nvPr/>
        </p:nvSpPr>
        <p:spPr>
          <a:xfrm>
            <a:off x="2160901" y="5334159"/>
            <a:ext cx="5437837" cy="120414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2" name="Picture 12" descr="A hand holding a cell phone&#10;&#10;Description automatically generated">
            <a:extLst>
              <a:ext uri="{FF2B5EF4-FFF2-40B4-BE49-F238E27FC236}">
                <a16:creationId xmlns:a16="http://schemas.microsoft.com/office/drawing/2014/main" id="{A232C454-8240-E76C-7F56-1175DF5B403E}"/>
              </a:ext>
            </a:extLst>
          </p:cNvPr>
          <p:cNvPicPr>
            <a:picLocks noChangeAspect="1"/>
          </p:cNvPicPr>
          <p:nvPr/>
        </p:nvPicPr>
        <p:blipFill>
          <a:blip r:embed="rId4"/>
          <a:stretch>
            <a:fillRect/>
          </a:stretch>
        </p:blipFill>
        <p:spPr>
          <a:xfrm>
            <a:off x="2152805" y="5352655"/>
            <a:ext cx="842904" cy="852312"/>
          </a:xfrm>
          <a:prstGeom prst="rect">
            <a:avLst/>
          </a:prstGeom>
        </p:spPr>
      </p:pic>
      <p:cxnSp>
        <p:nvCxnSpPr>
          <p:cNvPr id="13" name="Straight Arrow Connector 12">
            <a:extLst>
              <a:ext uri="{FF2B5EF4-FFF2-40B4-BE49-F238E27FC236}">
                <a16:creationId xmlns:a16="http://schemas.microsoft.com/office/drawing/2014/main" id="{8EB800B8-4F56-EFBB-CE3E-9C11717C28F2}"/>
              </a:ext>
            </a:extLst>
          </p:cNvPr>
          <p:cNvCxnSpPr/>
          <p:nvPr/>
        </p:nvCxnSpPr>
        <p:spPr>
          <a:xfrm>
            <a:off x="3066139" y="5747517"/>
            <a:ext cx="750924" cy="18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B806C9B1-E8CA-47B7-8CDC-61D0746EF0CC}"/>
              </a:ext>
            </a:extLst>
          </p:cNvPr>
          <p:cNvSpPr txBox="1"/>
          <p:nvPr/>
        </p:nvSpPr>
        <p:spPr>
          <a:xfrm>
            <a:off x="2200889" y="6095911"/>
            <a:ext cx="1651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mn-lt"/>
                <a:cs typeface="+mn-lt"/>
              </a:rPr>
              <a:t>Upload vehicle external damage images</a:t>
            </a:r>
            <a:endParaRPr lang="en-US" sz="1100" b="1">
              <a:latin typeface="Calibri"/>
              <a:ea typeface="Cambria"/>
              <a:cs typeface="Calibri"/>
            </a:endParaRPr>
          </a:p>
        </p:txBody>
      </p:sp>
      <p:pic>
        <p:nvPicPr>
          <p:cNvPr id="15" name="Picture 15" descr="Close-up of a plant with black spots&#10;&#10;Description automatically generated">
            <a:extLst>
              <a:ext uri="{FF2B5EF4-FFF2-40B4-BE49-F238E27FC236}">
                <a16:creationId xmlns:a16="http://schemas.microsoft.com/office/drawing/2014/main" id="{81872E75-E314-4272-4BAF-C612A2564487}"/>
              </a:ext>
            </a:extLst>
          </p:cNvPr>
          <p:cNvPicPr>
            <a:picLocks noChangeAspect="1"/>
          </p:cNvPicPr>
          <p:nvPr/>
        </p:nvPicPr>
        <p:blipFill>
          <a:blip r:embed="rId5"/>
          <a:stretch>
            <a:fillRect/>
          </a:stretch>
        </p:blipFill>
        <p:spPr>
          <a:xfrm>
            <a:off x="3885268" y="5403356"/>
            <a:ext cx="548452" cy="822443"/>
          </a:xfrm>
          <a:prstGeom prst="rect">
            <a:avLst/>
          </a:prstGeom>
        </p:spPr>
      </p:pic>
      <p:pic>
        <p:nvPicPr>
          <p:cNvPr id="16" name="Picture 16" descr="A close up of a fruit&#10;&#10;Description automatically generated">
            <a:extLst>
              <a:ext uri="{FF2B5EF4-FFF2-40B4-BE49-F238E27FC236}">
                <a16:creationId xmlns:a16="http://schemas.microsoft.com/office/drawing/2014/main" id="{0B0B1D85-7FBD-1D0E-9422-DD0DAEBE68ED}"/>
              </a:ext>
            </a:extLst>
          </p:cNvPr>
          <p:cNvPicPr>
            <a:picLocks noChangeAspect="1"/>
          </p:cNvPicPr>
          <p:nvPr/>
        </p:nvPicPr>
        <p:blipFill>
          <a:blip r:embed="rId6"/>
          <a:stretch>
            <a:fillRect/>
          </a:stretch>
        </p:blipFill>
        <p:spPr>
          <a:xfrm>
            <a:off x="4523827" y="5386437"/>
            <a:ext cx="795867" cy="827522"/>
          </a:xfrm>
          <a:prstGeom prst="rect">
            <a:avLst/>
          </a:prstGeom>
        </p:spPr>
      </p:pic>
      <p:sp>
        <p:nvSpPr>
          <p:cNvPr id="17" name="TextBox 16">
            <a:extLst>
              <a:ext uri="{FF2B5EF4-FFF2-40B4-BE49-F238E27FC236}">
                <a16:creationId xmlns:a16="http://schemas.microsoft.com/office/drawing/2014/main" id="{9BC2E5BB-C720-5186-C2EC-36B93DC99AD1}"/>
              </a:ext>
            </a:extLst>
          </p:cNvPr>
          <p:cNvSpPr txBox="1"/>
          <p:nvPr/>
        </p:nvSpPr>
        <p:spPr>
          <a:xfrm>
            <a:off x="3446216" y="6274652"/>
            <a:ext cx="239418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mn-lt"/>
                <a:cs typeface="+mn-lt"/>
              </a:rPr>
              <a:t>System detect the disease</a:t>
            </a:r>
            <a:endParaRPr lang="en-US" sz="1100" b="1">
              <a:latin typeface="Calibri"/>
              <a:ea typeface="Cambria"/>
              <a:cs typeface="Calibri"/>
            </a:endParaRPr>
          </a:p>
        </p:txBody>
      </p:sp>
      <p:sp>
        <p:nvSpPr>
          <p:cNvPr id="18" name="TextBox 17">
            <a:extLst>
              <a:ext uri="{FF2B5EF4-FFF2-40B4-BE49-F238E27FC236}">
                <a16:creationId xmlns:a16="http://schemas.microsoft.com/office/drawing/2014/main" id="{73507F4F-6E4F-6454-C118-2581D8DA1533}"/>
              </a:ext>
            </a:extLst>
          </p:cNvPr>
          <p:cNvSpPr txBox="1"/>
          <p:nvPr/>
        </p:nvSpPr>
        <p:spPr>
          <a:xfrm>
            <a:off x="5678788" y="6218207"/>
            <a:ext cx="202729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latin typeface="Calibri"/>
                <a:ea typeface="+mn-lt"/>
                <a:cs typeface="+mn-lt"/>
              </a:rPr>
              <a:t>Give the Step-by-step Solution</a:t>
            </a:r>
            <a:endParaRPr lang="en-US" sz="1050" b="1">
              <a:latin typeface="Calibri"/>
              <a:ea typeface="Cambria"/>
              <a:cs typeface="Calibri"/>
            </a:endParaRPr>
          </a:p>
        </p:txBody>
      </p:sp>
      <p:sp>
        <p:nvSpPr>
          <p:cNvPr id="20" name="Rectangle 19">
            <a:extLst>
              <a:ext uri="{FF2B5EF4-FFF2-40B4-BE49-F238E27FC236}">
                <a16:creationId xmlns:a16="http://schemas.microsoft.com/office/drawing/2014/main" id="{5E0CB08E-09B4-A13F-4E7C-0FF3C9B58D8A}"/>
              </a:ext>
            </a:extLst>
          </p:cNvPr>
          <p:cNvSpPr/>
          <p:nvPr/>
        </p:nvSpPr>
        <p:spPr>
          <a:xfrm>
            <a:off x="2201104" y="1070561"/>
            <a:ext cx="8077704" cy="136133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21" name="Picture 21">
            <a:extLst>
              <a:ext uri="{FF2B5EF4-FFF2-40B4-BE49-F238E27FC236}">
                <a16:creationId xmlns:a16="http://schemas.microsoft.com/office/drawing/2014/main" id="{38252314-3F20-B966-0FC9-79DB60C24E2E}"/>
              </a:ext>
            </a:extLst>
          </p:cNvPr>
          <p:cNvPicPr>
            <a:picLocks noChangeAspect="1"/>
          </p:cNvPicPr>
          <p:nvPr/>
        </p:nvPicPr>
        <p:blipFill>
          <a:blip r:embed="rId7"/>
          <a:stretch>
            <a:fillRect/>
          </a:stretch>
        </p:blipFill>
        <p:spPr>
          <a:xfrm>
            <a:off x="6306263" y="5421347"/>
            <a:ext cx="767645" cy="795866"/>
          </a:xfrm>
          <a:prstGeom prst="rect">
            <a:avLst/>
          </a:prstGeom>
        </p:spPr>
      </p:pic>
      <p:sp>
        <p:nvSpPr>
          <p:cNvPr id="22" name="Rectangle 21">
            <a:extLst>
              <a:ext uri="{FF2B5EF4-FFF2-40B4-BE49-F238E27FC236}">
                <a16:creationId xmlns:a16="http://schemas.microsoft.com/office/drawing/2014/main" id="{27E7CDAF-DA13-4C43-8A2B-91F9B4FFB904}"/>
              </a:ext>
            </a:extLst>
          </p:cNvPr>
          <p:cNvSpPr/>
          <p:nvPr/>
        </p:nvSpPr>
        <p:spPr>
          <a:xfrm>
            <a:off x="2212393" y="3913962"/>
            <a:ext cx="9554285" cy="121399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3BA16ADB-8FA0-AF4D-51F2-8600C7D516A3}"/>
              </a:ext>
            </a:extLst>
          </p:cNvPr>
          <p:cNvSpPr/>
          <p:nvPr/>
        </p:nvSpPr>
        <p:spPr>
          <a:xfrm>
            <a:off x="2207227" y="2617457"/>
            <a:ext cx="8089093" cy="110403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5D9609E9-1B83-3E83-C689-1EA0511A859E}"/>
              </a:ext>
            </a:extLst>
          </p:cNvPr>
          <p:cNvCxnSpPr>
            <a:cxnSpLocks/>
          </p:cNvCxnSpPr>
          <p:nvPr/>
        </p:nvCxnSpPr>
        <p:spPr>
          <a:xfrm>
            <a:off x="5395271" y="5747515"/>
            <a:ext cx="750924" cy="18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9" name="Picture 31" descr="A green cloud with a white check mark&#10;&#10;Description automatically generated">
            <a:extLst>
              <a:ext uri="{FF2B5EF4-FFF2-40B4-BE49-F238E27FC236}">
                <a16:creationId xmlns:a16="http://schemas.microsoft.com/office/drawing/2014/main" id="{3352F7E5-C62A-75D9-B2B6-644DB35C518D}"/>
              </a:ext>
            </a:extLst>
          </p:cNvPr>
          <p:cNvPicPr>
            <a:picLocks noChangeAspect="1"/>
          </p:cNvPicPr>
          <p:nvPr/>
        </p:nvPicPr>
        <p:blipFill>
          <a:blip r:embed="rId8"/>
          <a:stretch>
            <a:fillRect/>
          </a:stretch>
        </p:blipFill>
        <p:spPr>
          <a:xfrm>
            <a:off x="2350710" y="4145844"/>
            <a:ext cx="729343" cy="720272"/>
          </a:xfrm>
          <a:prstGeom prst="rect">
            <a:avLst/>
          </a:prstGeom>
        </p:spPr>
      </p:pic>
      <p:cxnSp>
        <p:nvCxnSpPr>
          <p:cNvPr id="30" name="Straight Arrow Connector 29">
            <a:extLst>
              <a:ext uri="{FF2B5EF4-FFF2-40B4-BE49-F238E27FC236}">
                <a16:creationId xmlns:a16="http://schemas.microsoft.com/office/drawing/2014/main" id="{9E23173E-136D-3AB4-8777-25230E83CEDD}"/>
              </a:ext>
            </a:extLst>
          </p:cNvPr>
          <p:cNvCxnSpPr>
            <a:cxnSpLocks/>
          </p:cNvCxnSpPr>
          <p:nvPr/>
        </p:nvCxnSpPr>
        <p:spPr>
          <a:xfrm>
            <a:off x="3146900" y="4538663"/>
            <a:ext cx="750924" cy="18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1" name="Straight Arrow Connector 30">
            <a:extLst>
              <a:ext uri="{FF2B5EF4-FFF2-40B4-BE49-F238E27FC236}">
                <a16:creationId xmlns:a16="http://schemas.microsoft.com/office/drawing/2014/main" id="{E4997526-762A-B088-57DA-8CE65708D6D2}"/>
              </a:ext>
            </a:extLst>
          </p:cNvPr>
          <p:cNvCxnSpPr>
            <a:cxnSpLocks/>
          </p:cNvCxnSpPr>
          <p:nvPr/>
        </p:nvCxnSpPr>
        <p:spPr>
          <a:xfrm flipH="1" flipV="1">
            <a:off x="1703479" y="4345374"/>
            <a:ext cx="402548" cy="6638"/>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00BDF08D-AB35-A3DA-87B0-51DE77493B76}"/>
              </a:ext>
            </a:extLst>
          </p:cNvPr>
          <p:cNvCxnSpPr/>
          <p:nvPr/>
        </p:nvCxnSpPr>
        <p:spPr>
          <a:xfrm flipH="1">
            <a:off x="1106312" y="4702762"/>
            <a:ext cx="16932" cy="1309511"/>
          </a:xfrm>
          <a:prstGeom prst="straightConnector1">
            <a:avLst/>
          </a:prstGeom>
        </p:spPr>
        <p:style>
          <a:lnRef idx="2">
            <a:schemeClr val="accent5"/>
          </a:lnRef>
          <a:fillRef idx="0">
            <a:schemeClr val="accent5"/>
          </a:fillRef>
          <a:effectRef idx="1">
            <a:schemeClr val="accent5"/>
          </a:effectRef>
          <a:fontRef idx="minor">
            <a:schemeClr val="tx1"/>
          </a:fontRef>
        </p:style>
      </p:cxnSp>
      <p:pic>
        <p:nvPicPr>
          <p:cNvPr id="4" name="Picture 18" descr="A green arrows in a circle&#10;&#10;Description automatically generated">
            <a:extLst>
              <a:ext uri="{FF2B5EF4-FFF2-40B4-BE49-F238E27FC236}">
                <a16:creationId xmlns:a16="http://schemas.microsoft.com/office/drawing/2014/main" id="{1FD7E7C5-9EDD-BA6C-EF3E-0E16C13AF2AA}"/>
              </a:ext>
            </a:extLst>
          </p:cNvPr>
          <p:cNvPicPr>
            <a:picLocks noChangeAspect="1"/>
          </p:cNvPicPr>
          <p:nvPr/>
        </p:nvPicPr>
        <p:blipFill>
          <a:blip r:embed="rId9"/>
          <a:stretch>
            <a:fillRect/>
          </a:stretch>
        </p:blipFill>
        <p:spPr>
          <a:xfrm>
            <a:off x="3951993" y="3980215"/>
            <a:ext cx="1141236" cy="1113014"/>
          </a:xfrm>
          <a:prstGeom prst="rect">
            <a:avLst/>
          </a:prstGeom>
        </p:spPr>
      </p:pic>
      <p:sp>
        <p:nvSpPr>
          <p:cNvPr id="19" name="TextBox 18">
            <a:extLst>
              <a:ext uri="{FF2B5EF4-FFF2-40B4-BE49-F238E27FC236}">
                <a16:creationId xmlns:a16="http://schemas.microsoft.com/office/drawing/2014/main" id="{91102380-8285-44CA-D528-28E05A9F5C70}"/>
              </a:ext>
            </a:extLst>
          </p:cNvPr>
          <p:cNvSpPr txBox="1"/>
          <p:nvPr/>
        </p:nvSpPr>
        <p:spPr>
          <a:xfrm>
            <a:off x="3668444" y="4740712"/>
            <a:ext cx="1651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Cambria"/>
                <a:cs typeface="Calibri"/>
              </a:rPr>
              <a:t>Pre-processing data and Summarized</a:t>
            </a:r>
          </a:p>
        </p:txBody>
      </p:sp>
      <p:cxnSp>
        <p:nvCxnSpPr>
          <p:cNvPr id="25" name="Straight Arrow Connector 24">
            <a:extLst>
              <a:ext uri="{FF2B5EF4-FFF2-40B4-BE49-F238E27FC236}">
                <a16:creationId xmlns:a16="http://schemas.microsoft.com/office/drawing/2014/main" id="{B7798578-2100-E809-6A10-A82AC2A48115}"/>
              </a:ext>
            </a:extLst>
          </p:cNvPr>
          <p:cNvCxnSpPr>
            <a:cxnSpLocks/>
          </p:cNvCxnSpPr>
          <p:nvPr/>
        </p:nvCxnSpPr>
        <p:spPr>
          <a:xfrm>
            <a:off x="4939012" y="4199997"/>
            <a:ext cx="750924" cy="18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6" name="Picture 21" descr="A cell phone with a pie chart on it&#10;&#10;Description automatically generated">
            <a:extLst>
              <a:ext uri="{FF2B5EF4-FFF2-40B4-BE49-F238E27FC236}">
                <a16:creationId xmlns:a16="http://schemas.microsoft.com/office/drawing/2014/main" id="{01C368E8-D57D-EA32-9B42-A079854BCCBE}"/>
              </a:ext>
            </a:extLst>
          </p:cNvPr>
          <p:cNvPicPr>
            <a:picLocks noChangeAspect="1"/>
          </p:cNvPicPr>
          <p:nvPr/>
        </p:nvPicPr>
        <p:blipFill>
          <a:blip r:embed="rId7"/>
          <a:stretch>
            <a:fillRect/>
          </a:stretch>
        </p:blipFill>
        <p:spPr>
          <a:xfrm>
            <a:off x="5770041" y="3967902"/>
            <a:ext cx="555979" cy="598311"/>
          </a:xfrm>
          <a:prstGeom prst="rect">
            <a:avLst/>
          </a:prstGeom>
        </p:spPr>
      </p:pic>
      <p:cxnSp>
        <p:nvCxnSpPr>
          <p:cNvPr id="27" name="Straight Arrow Connector 26">
            <a:extLst>
              <a:ext uri="{FF2B5EF4-FFF2-40B4-BE49-F238E27FC236}">
                <a16:creationId xmlns:a16="http://schemas.microsoft.com/office/drawing/2014/main" id="{C7FA96AC-C85C-915A-F6E1-E40AEF8FF4DE}"/>
              </a:ext>
            </a:extLst>
          </p:cNvPr>
          <p:cNvCxnSpPr>
            <a:cxnSpLocks/>
          </p:cNvCxnSpPr>
          <p:nvPr/>
        </p:nvCxnSpPr>
        <p:spPr>
          <a:xfrm>
            <a:off x="4924901" y="4722108"/>
            <a:ext cx="2260812" cy="18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D33150A0-926E-7F99-6163-CD7FBC020575}"/>
              </a:ext>
            </a:extLst>
          </p:cNvPr>
          <p:cNvSpPr txBox="1"/>
          <p:nvPr/>
        </p:nvSpPr>
        <p:spPr>
          <a:xfrm>
            <a:off x="6236666" y="4120355"/>
            <a:ext cx="1651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Cambria"/>
                <a:cs typeface="Calibri"/>
              </a:rPr>
              <a:t>Visualizing summarized data</a:t>
            </a:r>
          </a:p>
        </p:txBody>
      </p:sp>
      <p:pic>
        <p:nvPicPr>
          <p:cNvPr id="32" name="Picture 32" descr="A green circle with a white arrow&#10;&#10;Description automatically generated">
            <a:extLst>
              <a:ext uri="{FF2B5EF4-FFF2-40B4-BE49-F238E27FC236}">
                <a16:creationId xmlns:a16="http://schemas.microsoft.com/office/drawing/2014/main" id="{9F46F620-6CC6-7482-54C8-6D508763C23A}"/>
              </a:ext>
            </a:extLst>
          </p:cNvPr>
          <p:cNvPicPr>
            <a:picLocks noChangeAspect="1"/>
          </p:cNvPicPr>
          <p:nvPr/>
        </p:nvPicPr>
        <p:blipFill>
          <a:blip r:embed="rId10"/>
          <a:stretch>
            <a:fillRect/>
          </a:stretch>
        </p:blipFill>
        <p:spPr>
          <a:xfrm>
            <a:off x="7416624" y="4335286"/>
            <a:ext cx="759531" cy="783873"/>
          </a:xfrm>
          <a:prstGeom prst="rect">
            <a:avLst/>
          </a:prstGeom>
        </p:spPr>
      </p:pic>
      <p:sp>
        <p:nvSpPr>
          <p:cNvPr id="35" name="TextBox 34">
            <a:extLst>
              <a:ext uri="{FF2B5EF4-FFF2-40B4-BE49-F238E27FC236}">
                <a16:creationId xmlns:a16="http://schemas.microsoft.com/office/drawing/2014/main" id="{0206AF02-F4C5-1454-F728-2258FBD5F393}"/>
              </a:ext>
            </a:extLst>
          </p:cNvPr>
          <p:cNvSpPr txBox="1"/>
          <p:nvPr/>
        </p:nvSpPr>
        <p:spPr>
          <a:xfrm>
            <a:off x="7958221" y="4740710"/>
            <a:ext cx="142522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Cambria"/>
                <a:cs typeface="Calibri"/>
              </a:rPr>
              <a:t>Input future time period</a:t>
            </a:r>
          </a:p>
        </p:txBody>
      </p:sp>
      <p:cxnSp>
        <p:nvCxnSpPr>
          <p:cNvPr id="36" name="Straight Arrow Connector 35">
            <a:extLst>
              <a:ext uri="{FF2B5EF4-FFF2-40B4-BE49-F238E27FC236}">
                <a16:creationId xmlns:a16="http://schemas.microsoft.com/office/drawing/2014/main" id="{0BEAF47D-A35B-7C44-A04A-5AF56A9A7317}"/>
              </a:ext>
            </a:extLst>
          </p:cNvPr>
          <p:cNvCxnSpPr>
            <a:cxnSpLocks/>
          </p:cNvCxnSpPr>
          <p:nvPr/>
        </p:nvCxnSpPr>
        <p:spPr>
          <a:xfrm>
            <a:off x="8255123" y="4722108"/>
            <a:ext cx="1273035" cy="18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7" name="Picture 21" descr="A cell phone with a pie chart on it&#10;&#10;Description automatically generated">
            <a:extLst>
              <a:ext uri="{FF2B5EF4-FFF2-40B4-BE49-F238E27FC236}">
                <a16:creationId xmlns:a16="http://schemas.microsoft.com/office/drawing/2014/main" id="{FBA90F65-966A-AF6C-E979-5EFC33559A92}"/>
              </a:ext>
            </a:extLst>
          </p:cNvPr>
          <p:cNvPicPr>
            <a:picLocks noChangeAspect="1"/>
          </p:cNvPicPr>
          <p:nvPr/>
        </p:nvPicPr>
        <p:blipFill>
          <a:blip r:embed="rId7"/>
          <a:stretch>
            <a:fillRect/>
          </a:stretch>
        </p:blipFill>
        <p:spPr>
          <a:xfrm>
            <a:off x="9424819" y="4264236"/>
            <a:ext cx="767645" cy="795866"/>
          </a:xfrm>
          <a:prstGeom prst="rect">
            <a:avLst/>
          </a:prstGeom>
        </p:spPr>
      </p:pic>
      <p:sp>
        <p:nvSpPr>
          <p:cNvPr id="38" name="TextBox 37">
            <a:extLst>
              <a:ext uri="{FF2B5EF4-FFF2-40B4-BE49-F238E27FC236}">
                <a16:creationId xmlns:a16="http://schemas.microsoft.com/office/drawing/2014/main" id="{EDDD7092-2B4D-7D38-EE36-A9C99EDDB12E}"/>
              </a:ext>
            </a:extLst>
          </p:cNvPr>
          <p:cNvSpPr txBox="1"/>
          <p:nvPr/>
        </p:nvSpPr>
        <p:spPr>
          <a:xfrm>
            <a:off x="9947888" y="4727133"/>
            <a:ext cx="1651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Cambria"/>
                <a:cs typeface="Calibri"/>
              </a:rPr>
              <a:t>Display the predicted output</a:t>
            </a:r>
          </a:p>
        </p:txBody>
      </p:sp>
      <p:pic>
        <p:nvPicPr>
          <p:cNvPr id="49" name="Picture 49" descr="A cartoon of a monkey&#10;&#10;Description automatically generated">
            <a:extLst>
              <a:ext uri="{FF2B5EF4-FFF2-40B4-BE49-F238E27FC236}">
                <a16:creationId xmlns:a16="http://schemas.microsoft.com/office/drawing/2014/main" id="{03182F31-1A5D-7F12-8ECC-6203143E1842}"/>
              </a:ext>
            </a:extLst>
          </p:cNvPr>
          <p:cNvPicPr>
            <a:picLocks noChangeAspect="1"/>
          </p:cNvPicPr>
          <p:nvPr/>
        </p:nvPicPr>
        <p:blipFill>
          <a:blip r:embed="rId11"/>
          <a:stretch>
            <a:fillRect/>
          </a:stretch>
        </p:blipFill>
        <p:spPr>
          <a:xfrm>
            <a:off x="9424555" y="1047131"/>
            <a:ext cx="685800" cy="666750"/>
          </a:xfrm>
          <a:prstGeom prst="rect">
            <a:avLst/>
          </a:prstGeom>
        </p:spPr>
      </p:pic>
      <p:pic>
        <p:nvPicPr>
          <p:cNvPr id="51" name="Picture 31" descr="A cartoon monkey holding a vine&#10;&#10;Description automatically generated">
            <a:extLst>
              <a:ext uri="{FF2B5EF4-FFF2-40B4-BE49-F238E27FC236}">
                <a16:creationId xmlns:a16="http://schemas.microsoft.com/office/drawing/2014/main" id="{52135D2D-518C-9FD3-026F-2AA0449472B0}"/>
              </a:ext>
            </a:extLst>
          </p:cNvPr>
          <p:cNvPicPr>
            <a:picLocks noChangeAspect="1"/>
          </p:cNvPicPr>
          <p:nvPr/>
        </p:nvPicPr>
        <p:blipFill>
          <a:blip r:embed="rId12"/>
          <a:stretch>
            <a:fillRect/>
          </a:stretch>
        </p:blipFill>
        <p:spPr>
          <a:xfrm>
            <a:off x="9494327" y="1669164"/>
            <a:ext cx="554732" cy="721829"/>
          </a:xfrm>
          <a:prstGeom prst="rect">
            <a:avLst/>
          </a:prstGeom>
        </p:spPr>
      </p:pic>
      <p:pic>
        <p:nvPicPr>
          <p:cNvPr id="52" name="Picture 52" descr="A red and blue electronic device&#10;&#10;Description automatically generated">
            <a:extLst>
              <a:ext uri="{FF2B5EF4-FFF2-40B4-BE49-F238E27FC236}">
                <a16:creationId xmlns:a16="http://schemas.microsoft.com/office/drawing/2014/main" id="{051FD0DB-6D67-58D0-1C23-809D8169E15A}"/>
              </a:ext>
            </a:extLst>
          </p:cNvPr>
          <p:cNvPicPr>
            <a:picLocks noChangeAspect="1"/>
          </p:cNvPicPr>
          <p:nvPr/>
        </p:nvPicPr>
        <p:blipFill>
          <a:blip r:embed="rId13"/>
          <a:stretch>
            <a:fillRect/>
          </a:stretch>
        </p:blipFill>
        <p:spPr>
          <a:xfrm>
            <a:off x="7956096" y="1427326"/>
            <a:ext cx="901288" cy="678255"/>
          </a:xfrm>
          <a:prstGeom prst="rect">
            <a:avLst/>
          </a:prstGeom>
        </p:spPr>
      </p:pic>
      <p:pic>
        <p:nvPicPr>
          <p:cNvPr id="54" name="Picture 54" descr="A blue and grey round object&#10;&#10;Description automatically generated">
            <a:extLst>
              <a:ext uri="{FF2B5EF4-FFF2-40B4-BE49-F238E27FC236}">
                <a16:creationId xmlns:a16="http://schemas.microsoft.com/office/drawing/2014/main" id="{290D7C03-F058-E34E-FFDF-A143A46DE3A3}"/>
              </a:ext>
            </a:extLst>
          </p:cNvPr>
          <p:cNvPicPr>
            <a:picLocks noChangeAspect="1"/>
          </p:cNvPicPr>
          <p:nvPr/>
        </p:nvPicPr>
        <p:blipFill>
          <a:blip r:embed="rId14"/>
          <a:stretch>
            <a:fillRect/>
          </a:stretch>
        </p:blipFill>
        <p:spPr>
          <a:xfrm>
            <a:off x="2303745" y="1349734"/>
            <a:ext cx="774173" cy="628270"/>
          </a:xfrm>
          <a:prstGeom prst="rect">
            <a:avLst/>
          </a:prstGeom>
        </p:spPr>
      </p:pic>
      <p:pic>
        <p:nvPicPr>
          <p:cNvPr id="56" name="Picture 31" descr="A green cloud with a white check mark&#10;&#10;Description automatically generated">
            <a:extLst>
              <a:ext uri="{FF2B5EF4-FFF2-40B4-BE49-F238E27FC236}">
                <a16:creationId xmlns:a16="http://schemas.microsoft.com/office/drawing/2014/main" id="{31D989E0-69AE-14ED-8A76-05DEFF1CAF5A}"/>
              </a:ext>
            </a:extLst>
          </p:cNvPr>
          <p:cNvPicPr>
            <a:picLocks noChangeAspect="1"/>
          </p:cNvPicPr>
          <p:nvPr/>
        </p:nvPicPr>
        <p:blipFill>
          <a:blip r:embed="rId8"/>
          <a:stretch>
            <a:fillRect/>
          </a:stretch>
        </p:blipFill>
        <p:spPr>
          <a:xfrm>
            <a:off x="6461078" y="1348592"/>
            <a:ext cx="729343" cy="720272"/>
          </a:xfrm>
          <a:prstGeom prst="rect">
            <a:avLst/>
          </a:prstGeom>
        </p:spPr>
      </p:pic>
      <p:pic>
        <p:nvPicPr>
          <p:cNvPr id="57" name="Picture 57" descr="A computer with a blank screen&#10;&#10;Description automatically generated">
            <a:extLst>
              <a:ext uri="{FF2B5EF4-FFF2-40B4-BE49-F238E27FC236}">
                <a16:creationId xmlns:a16="http://schemas.microsoft.com/office/drawing/2014/main" id="{86AD6CFB-70B6-2C9C-1273-7D8A88B51AD7}"/>
              </a:ext>
            </a:extLst>
          </p:cNvPr>
          <p:cNvPicPr>
            <a:picLocks noChangeAspect="1"/>
          </p:cNvPicPr>
          <p:nvPr/>
        </p:nvPicPr>
        <p:blipFill>
          <a:blip r:embed="rId15"/>
          <a:stretch>
            <a:fillRect/>
          </a:stretch>
        </p:blipFill>
        <p:spPr>
          <a:xfrm>
            <a:off x="4374994" y="1218731"/>
            <a:ext cx="1209675" cy="771525"/>
          </a:xfrm>
          <a:prstGeom prst="rect">
            <a:avLst/>
          </a:prstGeom>
        </p:spPr>
      </p:pic>
      <p:pic>
        <p:nvPicPr>
          <p:cNvPr id="58" name="Picture 58" descr="A green circle with white gears&#10;&#10;Description automatically generated">
            <a:extLst>
              <a:ext uri="{FF2B5EF4-FFF2-40B4-BE49-F238E27FC236}">
                <a16:creationId xmlns:a16="http://schemas.microsoft.com/office/drawing/2014/main" id="{974EA292-AB9B-2491-DB73-831C5C6D0E08}"/>
              </a:ext>
            </a:extLst>
          </p:cNvPr>
          <p:cNvPicPr>
            <a:picLocks noChangeAspect="1"/>
          </p:cNvPicPr>
          <p:nvPr/>
        </p:nvPicPr>
        <p:blipFill>
          <a:blip r:embed="rId16"/>
          <a:stretch>
            <a:fillRect/>
          </a:stretch>
        </p:blipFill>
        <p:spPr>
          <a:xfrm>
            <a:off x="4708570" y="1343964"/>
            <a:ext cx="800100" cy="800100"/>
          </a:xfrm>
          <a:prstGeom prst="rect">
            <a:avLst/>
          </a:prstGeom>
        </p:spPr>
      </p:pic>
      <p:cxnSp>
        <p:nvCxnSpPr>
          <p:cNvPr id="59" name="Straight Arrow Connector 58">
            <a:extLst>
              <a:ext uri="{FF2B5EF4-FFF2-40B4-BE49-F238E27FC236}">
                <a16:creationId xmlns:a16="http://schemas.microsoft.com/office/drawing/2014/main" id="{2D676A49-CF07-4FB5-5258-C979A6F77EEF}"/>
              </a:ext>
            </a:extLst>
          </p:cNvPr>
          <p:cNvCxnSpPr>
            <a:cxnSpLocks/>
          </p:cNvCxnSpPr>
          <p:nvPr/>
        </p:nvCxnSpPr>
        <p:spPr>
          <a:xfrm flipH="1">
            <a:off x="8877655" y="1351142"/>
            <a:ext cx="579891" cy="1950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0" name="Straight Arrow Connector 59">
            <a:extLst>
              <a:ext uri="{FF2B5EF4-FFF2-40B4-BE49-F238E27FC236}">
                <a16:creationId xmlns:a16="http://schemas.microsoft.com/office/drawing/2014/main" id="{7221783F-A353-B448-9156-7A7AC68B3737}"/>
              </a:ext>
            </a:extLst>
          </p:cNvPr>
          <p:cNvCxnSpPr>
            <a:cxnSpLocks/>
          </p:cNvCxnSpPr>
          <p:nvPr/>
        </p:nvCxnSpPr>
        <p:spPr>
          <a:xfrm flipH="1" flipV="1">
            <a:off x="8920585" y="1728657"/>
            <a:ext cx="569158" cy="2342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1" name="Straight Arrow Connector 60">
            <a:extLst>
              <a:ext uri="{FF2B5EF4-FFF2-40B4-BE49-F238E27FC236}">
                <a16:creationId xmlns:a16="http://schemas.microsoft.com/office/drawing/2014/main" id="{ECDDCF45-17C6-D773-D8C4-8664FBE409CC}"/>
              </a:ext>
            </a:extLst>
          </p:cNvPr>
          <p:cNvCxnSpPr>
            <a:cxnSpLocks/>
          </p:cNvCxnSpPr>
          <p:nvPr/>
        </p:nvCxnSpPr>
        <p:spPr>
          <a:xfrm flipH="1" flipV="1">
            <a:off x="7299994" y="1674996"/>
            <a:ext cx="697945" cy="88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2" name="Straight Arrow Connector 61">
            <a:extLst>
              <a:ext uri="{FF2B5EF4-FFF2-40B4-BE49-F238E27FC236}">
                <a16:creationId xmlns:a16="http://schemas.microsoft.com/office/drawing/2014/main" id="{C75EBF51-13AD-BFD6-9716-FC0BBF7AD9CF}"/>
              </a:ext>
            </a:extLst>
          </p:cNvPr>
          <p:cNvCxnSpPr>
            <a:cxnSpLocks/>
          </p:cNvCxnSpPr>
          <p:nvPr/>
        </p:nvCxnSpPr>
        <p:spPr>
          <a:xfrm flipH="1" flipV="1">
            <a:off x="5615008" y="1653531"/>
            <a:ext cx="697945" cy="88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5" name="Straight Arrow Connector 64">
            <a:extLst>
              <a:ext uri="{FF2B5EF4-FFF2-40B4-BE49-F238E27FC236}">
                <a16:creationId xmlns:a16="http://schemas.microsoft.com/office/drawing/2014/main" id="{3D490AAE-F01C-7982-0E28-D33B1178DA6B}"/>
              </a:ext>
            </a:extLst>
          </p:cNvPr>
          <p:cNvCxnSpPr>
            <a:cxnSpLocks/>
          </p:cNvCxnSpPr>
          <p:nvPr/>
        </p:nvCxnSpPr>
        <p:spPr>
          <a:xfrm flipH="1">
            <a:off x="2996305" y="1716041"/>
            <a:ext cx="1288225" cy="18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6" name="TextBox 65">
            <a:extLst>
              <a:ext uri="{FF2B5EF4-FFF2-40B4-BE49-F238E27FC236}">
                <a16:creationId xmlns:a16="http://schemas.microsoft.com/office/drawing/2014/main" id="{046703CD-D75A-052E-2888-DBE90949ECA6}"/>
              </a:ext>
            </a:extLst>
          </p:cNvPr>
          <p:cNvSpPr txBox="1"/>
          <p:nvPr/>
        </p:nvSpPr>
        <p:spPr>
          <a:xfrm>
            <a:off x="7889057" y="2071263"/>
            <a:ext cx="131829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mn-lt"/>
                <a:cs typeface="+mn-lt"/>
              </a:rPr>
              <a:t>Catch the sounds</a:t>
            </a:r>
            <a:endParaRPr lang="en-US"/>
          </a:p>
        </p:txBody>
      </p:sp>
      <p:sp>
        <p:nvSpPr>
          <p:cNvPr id="67" name="TextBox 66">
            <a:extLst>
              <a:ext uri="{FF2B5EF4-FFF2-40B4-BE49-F238E27FC236}">
                <a16:creationId xmlns:a16="http://schemas.microsoft.com/office/drawing/2014/main" id="{A2DF3E31-E183-7720-C675-3BDD6C18F3B5}"/>
              </a:ext>
            </a:extLst>
          </p:cNvPr>
          <p:cNvSpPr txBox="1"/>
          <p:nvPr/>
        </p:nvSpPr>
        <p:spPr>
          <a:xfrm>
            <a:off x="4454691" y="2146389"/>
            <a:ext cx="131829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mn-lt"/>
                <a:cs typeface="+mn-lt"/>
              </a:rPr>
              <a:t>ML module</a:t>
            </a:r>
            <a:endParaRPr lang="en-US"/>
          </a:p>
        </p:txBody>
      </p:sp>
      <p:sp>
        <p:nvSpPr>
          <p:cNvPr id="69" name="TextBox 68">
            <a:extLst>
              <a:ext uri="{FF2B5EF4-FFF2-40B4-BE49-F238E27FC236}">
                <a16:creationId xmlns:a16="http://schemas.microsoft.com/office/drawing/2014/main" id="{B646534C-9895-BDDA-DE98-BB6C707BE9B1}"/>
              </a:ext>
            </a:extLst>
          </p:cNvPr>
          <p:cNvSpPr txBox="1"/>
          <p:nvPr/>
        </p:nvSpPr>
        <p:spPr>
          <a:xfrm>
            <a:off x="2780438" y="1802951"/>
            <a:ext cx="155440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0"/>
              </a:spcBef>
            </a:pPr>
            <a:r>
              <a:rPr lang="en-US" sz="1100" b="1">
                <a:latin typeface="Calibri"/>
                <a:ea typeface="+mn-lt"/>
                <a:cs typeface="+mn-lt"/>
              </a:rPr>
              <a:t>Give camera to signal if  suspicious sound detect</a:t>
            </a:r>
            <a:endParaRPr lang="en-US" sz="1100" b="1">
              <a:latin typeface="Calibri"/>
              <a:ea typeface="Cambria"/>
              <a:cs typeface="Calibri"/>
            </a:endParaRPr>
          </a:p>
        </p:txBody>
      </p:sp>
      <p:pic>
        <p:nvPicPr>
          <p:cNvPr id="39" name="Picture 54" descr="A blue and grey round object&#10;&#10;Description automatically generated">
            <a:extLst>
              <a:ext uri="{FF2B5EF4-FFF2-40B4-BE49-F238E27FC236}">
                <a16:creationId xmlns:a16="http://schemas.microsoft.com/office/drawing/2014/main" id="{857BA3E9-BEB0-9D54-A7F8-A28BC0F43304}"/>
              </a:ext>
            </a:extLst>
          </p:cNvPr>
          <p:cNvPicPr>
            <a:picLocks noChangeAspect="1"/>
          </p:cNvPicPr>
          <p:nvPr/>
        </p:nvPicPr>
        <p:blipFill>
          <a:blip r:embed="rId14"/>
          <a:stretch>
            <a:fillRect/>
          </a:stretch>
        </p:blipFill>
        <p:spPr>
          <a:xfrm>
            <a:off x="8128347" y="2905049"/>
            <a:ext cx="774173" cy="628270"/>
          </a:xfrm>
          <a:prstGeom prst="rect">
            <a:avLst/>
          </a:prstGeom>
        </p:spPr>
      </p:pic>
      <p:pic>
        <p:nvPicPr>
          <p:cNvPr id="41" name="Picture 49" descr="A cartoon of a monkey&#10;&#10;Description automatically generated">
            <a:extLst>
              <a:ext uri="{FF2B5EF4-FFF2-40B4-BE49-F238E27FC236}">
                <a16:creationId xmlns:a16="http://schemas.microsoft.com/office/drawing/2014/main" id="{10FE9ED8-AFE7-1A1C-B06F-9F962762A007}"/>
              </a:ext>
            </a:extLst>
          </p:cNvPr>
          <p:cNvPicPr>
            <a:picLocks noChangeAspect="1"/>
          </p:cNvPicPr>
          <p:nvPr/>
        </p:nvPicPr>
        <p:blipFill>
          <a:blip r:embed="rId11"/>
          <a:stretch>
            <a:fillRect/>
          </a:stretch>
        </p:blipFill>
        <p:spPr>
          <a:xfrm>
            <a:off x="9497624" y="2800774"/>
            <a:ext cx="685800" cy="666750"/>
          </a:xfrm>
          <a:prstGeom prst="rect">
            <a:avLst/>
          </a:prstGeom>
        </p:spPr>
      </p:pic>
      <p:pic>
        <p:nvPicPr>
          <p:cNvPr id="43" name="Picture 31" descr="A green cloud with a white check mark&#10;&#10;Description automatically generated">
            <a:extLst>
              <a:ext uri="{FF2B5EF4-FFF2-40B4-BE49-F238E27FC236}">
                <a16:creationId xmlns:a16="http://schemas.microsoft.com/office/drawing/2014/main" id="{5510C61F-E6C2-A963-D187-E459CA431417}"/>
              </a:ext>
            </a:extLst>
          </p:cNvPr>
          <p:cNvPicPr>
            <a:picLocks noChangeAspect="1"/>
          </p:cNvPicPr>
          <p:nvPr/>
        </p:nvPicPr>
        <p:blipFill>
          <a:blip r:embed="rId8"/>
          <a:stretch>
            <a:fillRect/>
          </a:stretch>
        </p:blipFill>
        <p:spPr>
          <a:xfrm>
            <a:off x="6982995" y="2809961"/>
            <a:ext cx="729343" cy="720272"/>
          </a:xfrm>
          <a:prstGeom prst="rect">
            <a:avLst/>
          </a:prstGeom>
        </p:spPr>
      </p:pic>
      <p:pic>
        <p:nvPicPr>
          <p:cNvPr id="45" name="Picture 58" descr="A green circle with white gears&#10;&#10;Description automatically generated">
            <a:extLst>
              <a:ext uri="{FF2B5EF4-FFF2-40B4-BE49-F238E27FC236}">
                <a16:creationId xmlns:a16="http://schemas.microsoft.com/office/drawing/2014/main" id="{9045BB69-1537-1DD2-CF21-BA612DE6BD52}"/>
              </a:ext>
            </a:extLst>
          </p:cNvPr>
          <p:cNvPicPr>
            <a:picLocks noChangeAspect="1"/>
          </p:cNvPicPr>
          <p:nvPr/>
        </p:nvPicPr>
        <p:blipFill>
          <a:blip r:embed="rId16"/>
          <a:stretch>
            <a:fillRect/>
          </a:stretch>
        </p:blipFill>
        <p:spPr>
          <a:xfrm>
            <a:off x="4593748" y="2732264"/>
            <a:ext cx="800100" cy="800100"/>
          </a:xfrm>
          <a:prstGeom prst="rect">
            <a:avLst/>
          </a:prstGeom>
        </p:spPr>
      </p:pic>
      <p:pic>
        <p:nvPicPr>
          <p:cNvPr id="50" name="Picture 9" descr="A green speaker with waves&#10;&#10;Description automatically generated">
            <a:extLst>
              <a:ext uri="{FF2B5EF4-FFF2-40B4-BE49-F238E27FC236}">
                <a16:creationId xmlns:a16="http://schemas.microsoft.com/office/drawing/2014/main" id="{EC4AFBDE-F85D-F64C-41E8-D81C25A1CEC1}"/>
              </a:ext>
            </a:extLst>
          </p:cNvPr>
          <p:cNvPicPr>
            <a:picLocks noChangeAspect="1"/>
          </p:cNvPicPr>
          <p:nvPr/>
        </p:nvPicPr>
        <p:blipFill>
          <a:blip r:embed="rId17"/>
          <a:stretch>
            <a:fillRect/>
          </a:stretch>
        </p:blipFill>
        <p:spPr>
          <a:xfrm rot="10800000" flipH="1">
            <a:off x="5770631" y="2656483"/>
            <a:ext cx="441015" cy="394056"/>
          </a:xfrm>
          <a:prstGeom prst="rect">
            <a:avLst/>
          </a:prstGeom>
        </p:spPr>
      </p:pic>
      <p:cxnSp>
        <p:nvCxnSpPr>
          <p:cNvPr id="70" name="Straight Arrow Connector 69">
            <a:extLst>
              <a:ext uri="{FF2B5EF4-FFF2-40B4-BE49-F238E27FC236}">
                <a16:creationId xmlns:a16="http://schemas.microsoft.com/office/drawing/2014/main" id="{78420989-A127-08E5-4753-835522069836}"/>
              </a:ext>
            </a:extLst>
          </p:cNvPr>
          <p:cNvCxnSpPr>
            <a:cxnSpLocks/>
          </p:cNvCxnSpPr>
          <p:nvPr/>
        </p:nvCxnSpPr>
        <p:spPr>
          <a:xfrm flipH="1" flipV="1">
            <a:off x="8798706" y="3187969"/>
            <a:ext cx="697945" cy="88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1" name="Straight Arrow Connector 70">
            <a:extLst>
              <a:ext uri="{FF2B5EF4-FFF2-40B4-BE49-F238E27FC236}">
                <a16:creationId xmlns:a16="http://schemas.microsoft.com/office/drawing/2014/main" id="{E9C0A370-1303-28D6-9A74-E69E9205B045}"/>
              </a:ext>
            </a:extLst>
          </p:cNvPr>
          <p:cNvCxnSpPr>
            <a:cxnSpLocks/>
          </p:cNvCxnSpPr>
          <p:nvPr/>
        </p:nvCxnSpPr>
        <p:spPr>
          <a:xfrm flipH="1">
            <a:off x="7890569" y="3196818"/>
            <a:ext cx="332603" cy="158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2" name="Straight Arrow Connector 71">
            <a:extLst>
              <a:ext uri="{FF2B5EF4-FFF2-40B4-BE49-F238E27FC236}">
                <a16:creationId xmlns:a16="http://schemas.microsoft.com/office/drawing/2014/main" id="{CC0D69DB-A319-E36B-5CAA-CE1D5AF1BF1A}"/>
              </a:ext>
            </a:extLst>
          </p:cNvPr>
          <p:cNvCxnSpPr>
            <a:cxnSpLocks/>
          </p:cNvCxnSpPr>
          <p:nvPr/>
        </p:nvCxnSpPr>
        <p:spPr>
          <a:xfrm flipH="1" flipV="1">
            <a:off x="5677637" y="3156653"/>
            <a:ext cx="1219863" cy="88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3" name="Straight Arrow Connector 72">
            <a:extLst>
              <a:ext uri="{FF2B5EF4-FFF2-40B4-BE49-F238E27FC236}">
                <a16:creationId xmlns:a16="http://schemas.microsoft.com/office/drawing/2014/main" id="{5087A6E0-5D55-FE4A-1581-738CD8C78740}"/>
              </a:ext>
            </a:extLst>
          </p:cNvPr>
          <p:cNvCxnSpPr>
            <a:cxnSpLocks/>
          </p:cNvCxnSpPr>
          <p:nvPr/>
        </p:nvCxnSpPr>
        <p:spPr>
          <a:xfrm>
            <a:off x="6469527" y="2789723"/>
            <a:ext cx="2704958" cy="120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4" name="Straight Arrow Connector 73">
            <a:extLst>
              <a:ext uri="{FF2B5EF4-FFF2-40B4-BE49-F238E27FC236}">
                <a16:creationId xmlns:a16="http://schemas.microsoft.com/office/drawing/2014/main" id="{A19EB4BA-24B5-3AA6-DD55-55561335DE19}"/>
              </a:ext>
            </a:extLst>
          </p:cNvPr>
          <p:cNvCxnSpPr>
            <a:cxnSpLocks/>
          </p:cNvCxnSpPr>
          <p:nvPr/>
        </p:nvCxnSpPr>
        <p:spPr>
          <a:xfrm flipH="1" flipV="1">
            <a:off x="3026294" y="3104460"/>
            <a:ext cx="1459944" cy="88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75" name="Picture 21" descr="A cell phone with a pie chart on the screen&#10;&#10;Description automatically generated">
            <a:extLst>
              <a:ext uri="{FF2B5EF4-FFF2-40B4-BE49-F238E27FC236}">
                <a16:creationId xmlns:a16="http://schemas.microsoft.com/office/drawing/2014/main" id="{1FE5E7CC-BB06-F4CC-0401-40A4E1F32641}"/>
              </a:ext>
            </a:extLst>
          </p:cNvPr>
          <p:cNvPicPr>
            <a:picLocks noChangeAspect="1"/>
          </p:cNvPicPr>
          <p:nvPr/>
        </p:nvPicPr>
        <p:blipFill>
          <a:blip r:embed="rId7"/>
          <a:stretch>
            <a:fillRect/>
          </a:stretch>
        </p:blipFill>
        <p:spPr>
          <a:xfrm>
            <a:off x="2277058" y="2853511"/>
            <a:ext cx="767645" cy="795866"/>
          </a:xfrm>
          <a:prstGeom prst="rect">
            <a:avLst/>
          </a:prstGeom>
        </p:spPr>
      </p:pic>
      <p:cxnSp>
        <p:nvCxnSpPr>
          <p:cNvPr id="76" name="Straight Arrow Connector 75">
            <a:extLst>
              <a:ext uri="{FF2B5EF4-FFF2-40B4-BE49-F238E27FC236}">
                <a16:creationId xmlns:a16="http://schemas.microsoft.com/office/drawing/2014/main" id="{B49B7178-C2C3-BABD-6772-2223D4564453}"/>
              </a:ext>
            </a:extLst>
          </p:cNvPr>
          <p:cNvCxnSpPr>
            <a:cxnSpLocks/>
          </p:cNvCxnSpPr>
          <p:nvPr/>
        </p:nvCxnSpPr>
        <p:spPr>
          <a:xfrm>
            <a:off x="5279553" y="2727092"/>
            <a:ext cx="481589" cy="120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7" name="TextBox 76">
            <a:extLst>
              <a:ext uri="{FF2B5EF4-FFF2-40B4-BE49-F238E27FC236}">
                <a16:creationId xmlns:a16="http://schemas.microsoft.com/office/drawing/2014/main" id="{F67DF108-5BDA-C60E-E352-F53DCA03D2A7}"/>
              </a:ext>
            </a:extLst>
          </p:cNvPr>
          <p:cNvSpPr txBox="1"/>
          <p:nvPr/>
        </p:nvSpPr>
        <p:spPr>
          <a:xfrm>
            <a:off x="3751950" y="3341972"/>
            <a:ext cx="16510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Cambria"/>
                <a:cs typeface="Calibri"/>
              </a:rPr>
              <a:t>Pre-processing data and Summarized</a:t>
            </a:r>
          </a:p>
        </p:txBody>
      </p:sp>
      <p:sp>
        <p:nvSpPr>
          <p:cNvPr id="78" name="TextBox 77">
            <a:extLst>
              <a:ext uri="{FF2B5EF4-FFF2-40B4-BE49-F238E27FC236}">
                <a16:creationId xmlns:a16="http://schemas.microsoft.com/office/drawing/2014/main" id="{2D5F9C5D-5356-13B8-97EF-A6606B2564FA}"/>
              </a:ext>
            </a:extLst>
          </p:cNvPr>
          <p:cNvSpPr txBox="1"/>
          <p:nvPr/>
        </p:nvSpPr>
        <p:spPr>
          <a:xfrm>
            <a:off x="2317449" y="2618584"/>
            <a:ext cx="16510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latin typeface="Calibri"/>
                <a:ea typeface="Cambria"/>
                <a:cs typeface="Calibri"/>
              </a:rPr>
              <a:t>Display the alert</a:t>
            </a:r>
          </a:p>
        </p:txBody>
      </p:sp>
      <p:sp>
        <p:nvSpPr>
          <p:cNvPr id="79" name="TextBox 78">
            <a:extLst>
              <a:ext uri="{FF2B5EF4-FFF2-40B4-BE49-F238E27FC236}">
                <a16:creationId xmlns:a16="http://schemas.microsoft.com/office/drawing/2014/main" id="{BB41CD62-40F1-CAB8-A29D-8C576FE3D5F7}"/>
              </a:ext>
            </a:extLst>
          </p:cNvPr>
          <p:cNvSpPr txBox="1"/>
          <p:nvPr/>
        </p:nvSpPr>
        <p:spPr>
          <a:xfrm>
            <a:off x="8202206" y="3459563"/>
            <a:ext cx="131829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latin typeface="Calibri-Bold"/>
                <a:ea typeface="+mn-lt"/>
                <a:cs typeface="+mn-lt"/>
              </a:rPr>
              <a:t>Detect the</a:t>
            </a:r>
          </a:p>
          <a:p>
            <a:r>
              <a:rPr lang="en-GB" sz="1100" b="1">
                <a:latin typeface="Calibri-Bold"/>
                <a:ea typeface="+mn-lt"/>
                <a:cs typeface="+mn-lt"/>
              </a:rPr>
              <a:t>monkeys</a:t>
            </a:r>
            <a:endParaRPr lang="en-US" sz="1100" b="1">
              <a:latin typeface="Calibri-Bold"/>
              <a:ea typeface="+mn-lt"/>
              <a:cs typeface="+mn-lt"/>
            </a:endParaRPr>
          </a:p>
          <a:p>
            <a:pPr algn="ctr"/>
            <a:endParaRPr lang="en-US" sz="1100" b="1">
              <a:latin typeface="Calibri"/>
              <a:ea typeface="Cambria"/>
            </a:endParaRPr>
          </a:p>
        </p:txBody>
      </p:sp>
      <p:sp>
        <p:nvSpPr>
          <p:cNvPr id="80" name="TextBox 79">
            <a:extLst>
              <a:ext uri="{FF2B5EF4-FFF2-40B4-BE49-F238E27FC236}">
                <a16:creationId xmlns:a16="http://schemas.microsoft.com/office/drawing/2014/main" id="{0902BA97-F211-A863-2E70-74EEDAFF48B8}"/>
              </a:ext>
            </a:extLst>
          </p:cNvPr>
          <p:cNvSpPr txBox="1"/>
          <p:nvPr/>
        </p:nvSpPr>
        <p:spPr>
          <a:xfrm>
            <a:off x="7071346" y="2360766"/>
            <a:ext cx="165100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latin typeface="Calibri-Bold"/>
                <a:ea typeface="Cambria"/>
                <a:cs typeface="Calibri"/>
              </a:rPr>
              <a:t>Releasing High Frequency </a:t>
            </a:r>
            <a:endParaRPr lang="en-US" sz="1100" b="1">
              <a:latin typeface="Calibri-Bold"/>
              <a:ea typeface="Cambria"/>
              <a:cs typeface="Calibri"/>
            </a:endParaRPr>
          </a:p>
          <a:p>
            <a:pPr algn="ctr"/>
            <a:endParaRPr lang="en-US" sz="1100" b="1">
              <a:latin typeface="Calibri"/>
              <a:ea typeface="Cambria"/>
              <a:cs typeface="Calibri"/>
            </a:endParaRPr>
          </a:p>
        </p:txBody>
      </p:sp>
    </p:spTree>
    <p:extLst>
      <p:ext uri="{BB962C8B-B14F-4D97-AF65-F5344CB8AC3E}">
        <p14:creationId xmlns:p14="http://schemas.microsoft.com/office/powerpoint/2010/main" val="1961127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303362" y="218536"/>
            <a:ext cx="9829800" cy="609600"/>
          </a:xfrm>
        </p:spPr>
        <p:txBody>
          <a:bodyPr>
            <a:normAutofit/>
          </a:bodyPr>
          <a:lstStyle/>
          <a:p>
            <a:pPr algn="l"/>
            <a:r>
              <a:rPr lang="en-US" sz="3200">
                <a:latin typeface="Calibri"/>
              </a:rPr>
              <a:t>References</a:t>
            </a:r>
            <a:endParaRPr lang="en-US"/>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304800" y="838200"/>
            <a:ext cx="11277600" cy="5029200"/>
          </a:xfrm>
        </p:spPr>
        <p:txBody>
          <a:bodyPr vert="horz" lIns="91440" tIns="45720" rIns="91440" bIns="45720" rtlCol="0" anchor="t">
            <a:normAutofit/>
          </a:bodyPr>
          <a:lstStyle/>
          <a:p>
            <a:pPr algn="l"/>
            <a:r>
              <a:rPr lang="en-US" sz="1200"/>
              <a:t>[1] </a:t>
            </a:r>
            <a:r>
              <a:rPr lang="en-US" sz="2400">
                <a:ea typeface="+mn-lt"/>
                <a:cs typeface="+mn-lt"/>
              </a:rPr>
              <a:t>http://www.colombopage.com/archive_23B/Jul02_1688316295CH.php#:~:text=According%20to%20that%20report%2C%20it,especially%20in%20the%20coconut%20triangle.</a:t>
            </a:r>
            <a:endParaRPr lang="en-US"/>
          </a:p>
        </p:txBody>
      </p:sp>
    </p:spTree>
    <p:extLst>
      <p:ext uri="{BB962C8B-B14F-4D97-AF65-F5344CB8AC3E}">
        <p14:creationId xmlns:p14="http://schemas.microsoft.com/office/powerpoint/2010/main" val="1348851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797503"/>
            <a:ext cx="10363200" cy="1362075"/>
          </a:xfrm>
        </p:spPr>
        <p:txBody>
          <a:bodyPr/>
          <a:lstStyle/>
          <a:p>
            <a:r>
              <a:rPr lang="en-US">
                <a:latin typeface="Adobe Devanagari"/>
              </a:rPr>
              <a:t>IT20641092   |  W.S.S Wijesinha</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endParaRPr lang="en-US" sz="1900">
              <a:solidFill>
                <a:srgbClr val="888888"/>
              </a:solidFill>
              <a:ea typeface="Cambria"/>
            </a:endParaRPr>
          </a:p>
          <a:p>
            <a:r>
              <a:rPr lang="en-US" sz="1900">
                <a:solidFill>
                  <a:srgbClr val="888888"/>
                </a:solidFill>
                <a:ea typeface="Cambria"/>
              </a:rPr>
              <a:t>Bachelor of Science (Hons) in Information Technology </a:t>
            </a:r>
          </a:p>
          <a:p>
            <a:r>
              <a:rPr lang="en-US" sz="1900">
                <a:solidFill>
                  <a:srgbClr val="888888"/>
                </a:solidFill>
                <a:ea typeface="Cambria"/>
              </a:rPr>
              <a:t>Specializing in Software Engineering</a:t>
            </a:r>
            <a:r>
              <a:rPr lang="en-US">
                <a:ea typeface="Cambria"/>
              </a:rPr>
              <a:t> </a:t>
            </a:r>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sz="1800" b="1">
              <a:solidFill>
                <a:schemeClr val="tx1"/>
              </a:solidFill>
              <a:ea typeface="Cambria"/>
            </a:endParaRPr>
          </a:p>
        </p:txBody>
      </p:sp>
      <p:sp>
        <p:nvSpPr>
          <p:cNvPr id="3" name="Text Placeholder 5">
            <a:extLst>
              <a:ext uri="{FF2B5EF4-FFF2-40B4-BE49-F238E27FC236}">
                <a16:creationId xmlns:a16="http://schemas.microsoft.com/office/drawing/2014/main" id="{0D1AA402-F4CB-4F1D-A32D-4E000DDBB6AD}"/>
              </a:ext>
            </a:extLst>
          </p:cNvPr>
          <p:cNvSpPr txBox="1">
            <a:spLocks/>
          </p:cNvSpPr>
          <p:nvPr/>
        </p:nvSpPr>
        <p:spPr>
          <a:xfrm>
            <a:off x="917561" y="3320882"/>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ea typeface="Cambria"/>
              </a:rPr>
              <a:t>Topic-  </a:t>
            </a:r>
            <a:r>
              <a:rPr lang="en-GB">
                <a:ea typeface="Cambria"/>
              </a:rPr>
              <a:t>Preliminary detection of presence of crop raiding macaque monkeys through ambient   noise analysis</a:t>
            </a:r>
            <a:endParaRPr lang="en-US">
              <a:ea typeface="Cambria"/>
            </a:endParaRPr>
          </a:p>
        </p:txBody>
      </p:sp>
      <p:pic>
        <p:nvPicPr>
          <p:cNvPr id="2" name="Picture 6" descr="A person taking a selfie&#10;&#10;Description automatically generated">
            <a:extLst>
              <a:ext uri="{FF2B5EF4-FFF2-40B4-BE49-F238E27FC236}">
                <a16:creationId xmlns:a16="http://schemas.microsoft.com/office/drawing/2014/main" id="{8F64FC53-63C9-F045-5247-8A3F95994526}"/>
              </a:ext>
            </a:extLst>
          </p:cNvPr>
          <p:cNvPicPr>
            <a:picLocks noChangeAspect="1"/>
          </p:cNvPicPr>
          <p:nvPr/>
        </p:nvPicPr>
        <p:blipFill>
          <a:blip r:embed="rId2"/>
          <a:stretch>
            <a:fillRect/>
          </a:stretch>
        </p:blipFill>
        <p:spPr>
          <a:xfrm>
            <a:off x="9989127" y="148298"/>
            <a:ext cx="2109850" cy="2711820"/>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vert="horz" lIns="91440" tIns="45720" rIns="91440" bIns="45720" rtlCol="0" anchor="ctr">
            <a:noAutofit/>
          </a:bodyPr>
          <a:lstStyle/>
          <a:p>
            <a:r>
              <a:rPr lang="en-US" sz="4000" b="1">
                <a:latin typeface="Adobe Devanagari"/>
              </a:rPr>
              <a:t>Introduction and Background</a:t>
            </a:r>
            <a:br>
              <a:rPr lang="en-US" sz="2800" b="1"/>
            </a:br>
            <a:endParaRPr lang="en-US" sz="28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146299"/>
            <a:ext cx="11684000" cy="5181600"/>
          </a:xfrm>
        </p:spPr>
        <p:txBody>
          <a:bodyPr vert="horz" lIns="91440" tIns="45720" rIns="91440" bIns="45720" rtlCol="0" anchor="t">
            <a:normAutofit/>
          </a:bodyPr>
          <a:lstStyle/>
          <a:p>
            <a:pPr marL="0" indent="0">
              <a:buNone/>
            </a:pPr>
            <a:r>
              <a:rPr lang="en-US">
                <a:latin typeface="Calibri"/>
                <a:ea typeface="Calibri"/>
                <a:cs typeface="Calibri"/>
              </a:rPr>
              <a:t>Need of macaque arrival detection</a:t>
            </a:r>
          </a:p>
          <a:p>
            <a:pPr>
              <a:buFont typeface="Calibri" pitchFamily="34" charset="0"/>
              <a:buChar char="-"/>
            </a:pPr>
            <a:r>
              <a:rPr lang="en-US">
                <a:latin typeface="Calibri"/>
                <a:ea typeface="Cambria"/>
                <a:cs typeface="Calibri"/>
              </a:rPr>
              <a:t>Two-step process(detection and confirmation)</a:t>
            </a:r>
          </a:p>
          <a:p>
            <a:pPr>
              <a:buFont typeface="Calibri" pitchFamily="34" charset="0"/>
              <a:buChar char="-"/>
            </a:pPr>
            <a:r>
              <a:rPr lang="en-US">
                <a:solidFill>
                  <a:srgbClr val="000000"/>
                </a:solidFill>
                <a:latin typeface="Calibri"/>
                <a:ea typeface="+mn-lt"/>
                <a:cs typeface="Calibri"/>
              </a:rPr>
              <a:t>Detection needed to inform there can be a macaques in the farm</a:t>
            </a:r>
          </a:p>
          <a:p>
            <a:pPr marL="0" indent="0">
              <a:buNone/>
            </a:pPr>
            <a:r>
              <a:rPr lang="en-US">
                <a:solidFill>
                  <a:srgbClr val="000000"/>
                </a:solidFill>
                <a:latin typeface="Calibri"/>
                <a:ea typeface="+mn-lt"/>
                <a:cs typeface="Calibri"/>
              </a:rPr>
              <a:t>   To second step. </a:t>
            </a:r>
            <a:endParaRPr lang="en-US">
              <a:latin typeface="Calibri"/>
              <a:ea typeface="Cambria"/>
              <a:cs typeface="Calibri"/>
            </a:endParaRPr>
          </a:p>
          <a:p>
            <a:pPr marL="0" indent="0">
              <a:buNone/>
            </a:pPr>
            <a:r>
              <a:rPr lang="en-GB">
                <a:latin typeface="Cambria"/>
                <a:ea typeface="Cambria"/>
                <a:cs typeface="Calibri"/>
              </a:rPr>
              <a:t>Sometimes</a:t>
            </a:r>
            <a:r>
              <a:rPr lang="en-GB">
                <a:solidFill>
                  <a:srgbClr val="000000"/>
                </a:solidFill>
                <a:latin typeface="Calibri"/>
                <a:ea typeface="+mn-lt"/>
                <a:cs typeface="Calibri"/>
              </a:rPr>
              <a:t> macaques are arrived, but they are not making their own sounds. But the sounds of jumping on the branches is noticeable.</a:t>
            </a:r>
          </a:p>
          <a:p>
            <a:pPr marL="0" indent="0">
              <a:buNone/>
            </a:pPr>
            <a:r>
              <a:rPr lang="en-GB">
                <a:solidFill>
                  <a:srgbClr val="000000"/>
                </a:solidFill>
                <a:latin typeface="Calibri"/>
                <a:ea typeface="+mn-lt"/>
                <a:cs typeface="Calibri"/>
              </a:rPr>
              <a:t>Reduce power consumption of the devices used in identifying macaque process is significant.</a:t>
            </a:r>
          </a:p>
          <a:p>
            <a:pPr marL="0" indent="0">
              <a:buNone/>
            </a:pPr>
            <a:endParaRPr lang="en-US">
              <a:solidFill>
                <a:srgbClr val="000000"/>
              </a:solidFill>
              <a:latin typeface="Calibri"/>
              <a:ea typeface="+mn-lt"/>
              <a:cs typeface="Calibri"/>
            </a:endParaRPr>
          </a:p>
          <a:p>
            <a:pPr>
              <a:buFont typeface="Calibri" pitchFamily="34" charset="0"/>
              <a:buChar char="-"/>
            </a:pPr>
            <a:endParaRPr lang="en-US">
              <a:solidFill>
                <a:srgbClr val="000000"/>
              </a:solidFill>
              <a:highlight>
                <a:srgbClr val="FFFF00"/>
              </a:highlight>
              <a:latin typeface="Calibri"/>
              <a:ea typeface="+mn-lt"/>
              <a:cs typeface="Calibri"/>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sp>
        <p:nvSpPr>
          <p:cNvPr id="10" name="Rectangle 9">
            <a:extLst>
              <a:ext uri="{FF2B5EF4-FFF2-40B4-BE49-F238E27FC236}">
                <a16:creationId xmlns:a16="http://schemas.microsoft.com/office/drawing/2014/main" id="{4AD4FEC4-A1CE-8326-D3A9-A4984B3B05C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 name="Picture 11" descr="A monkey holding a bunch of bananas&#10;&#10;Description automatically generated">
            <a:extLst>
              <a:ext uri="{FF2B5EF4-FFF2-40B4-BE49-F238E27FC236}">
                <a16:creationId xmlns:a16="http://schemas.microsoft.com/office/drawing/2014/main" id="{E7E1EC9C-D7A7-F66B-5A3F-BCED17CE2470}"/>
              </a:ext>
            </a:extLst>
          </p:cNvPr>
          <p:cNvPicPr>
            <a:picLocks noChangeAspect="1"/>
          </p:cNvPicPr>
          <p:nvPr/>
        </p:nvPicPr>
        <p:blipFill>
          <a:blip r:embed="rId2"/>
          <a:stretch>
            <a:fillRect/>
          </a:stretch>
        </p:blipFill>
        <p:spPr>
          <a:xfrm>
            <a:off x="9697193" y="224880"/>
            <a:ext cx="1677721" cy="2199098"/>
          </a:xfrm>
          <a:prstGeom prst="rect">
            <a:avLst/>
          </a:prstGeom>
        </p:spPr>
      </p:pic>
    </p:spTree>
    <p:extLst>
      <p:ext uri="{BB962C8B-B14F-4D97-AF65-F5344CB8AC3E}">
        <p14:creationId xmlns:p14="http://schemas.microsoft.com/office/powerpoint/2010/main" val="1779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581397" y="149430"/>
            <a:ext cx="7775039" cy="690233"/>
          </a:xfrm>
        </p:spPr>
        <p:txBody>
          <a:bodyPr>
            <a:normAutofit fontScale="90000"/>
          </a:bodyPr>
          <a:lstStyle/>
          <a:p>
            <a:r>
              <a:rPr lang="en-US">
                <a:latin typeface="Adobe Devanagari"/>
              </a:rPr>
              <a:t>Research Gap</a:t>
            </a:r>
            <a:endParaRPr lang="en-US"/>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sp>
        <p:nvSpPr>
          <p:cNvPr id="3" name="Rectangle 2">
            <a:extLst>
              <a:ext uri="{FF2B5EF4-FFF2-40B4-BE49-F238E27FC236}">
                <a16:creationId xmlns:a16="http://schemas.microsoft.com/office/drawing/2014/main" id="{203F9F3C-E552-BF92-2184-106EC06474E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7" name="Rectangle: Rounded Corners 6">
            <a:extLst>
              <a:ext uri="{FF2B5EF4-FFF2-40B4-BE49-F238E27FC236}">
                <a16:creationId xmlns:a16="http://schemas.microsoft.com/office/drawing/2014/main" id="{14516A6A-9DAD-B478-5B63-477993A0CE38}"/>
              </a:ext>
            </a:extLst>
          </p:cNvPr>
          <p:cNvSpPr/>
          <p:nvPr/>
        </p:nvSpPr>
        <p:spPr>
          <a:xfrm>
            <a:off x="1322387" y="842657"/>
            <a:ext cx="9107129" cy="557590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2600" b="1">
                <a:solidFill>
                  <a:schemeClr val="tx1"/>
                </a:solidFill>
                <a:latin typeface="Calibri"/>
                <a:ea typeface="Calibri"/>
                <a:cs typeface="Calibri"/>
              </a:rPr>
              <a:t>When discussing about the research gap in relation to this component,</a:t>
            </a:r>
            <a:endParaRPr lang="en-US">
              <a:solidFill>
                <a:schemeClr val="tx1"/>
              </a:solidFill>
              <a:ea typeface="Cambria"/>
            </a:endParaRPr>
          </a:p>
          <a:p>
            <a:pPr algn="ctr"/>
            <a:endParaRPr lang="en-US" sz="2600" b="1">
              <a:solidFill>
                <a:schemeClr val="tx1"/>
              </a:solidFill>
              <a:latin typeface="Calibri"/>
              <a:ea typeface="+mn-lt"/>
              <a:cs typeface="Calibri"/>
            </a:endParaRPr>
          </a:p>
          <a:p>
            <a:pPr marL="342900" indent="-342900">
              <a:buFont typeface="Arial"/>
              <a:buChar char="•"/>
            </a:pPr>
            <a:r>
              <a:rPr lang="en-US" sz="2000">
                <a:solidFill>
                  <a:schemeClr val="tx1"/>
                </a:solidFill>
                <a:latin typeface="Calibri"/>
                <a:ea typeface="+mn-lt"/>
                <a:cs typeface="Calibri"/>
              </a:rPr>
              <a:t>There are no previous researches found conducted in identifying and </a:t>
            </a:r>
            <a:r>
              <a:rPr lang="en-US" sz="2000">
                <a:solidFill>
                  <a:schemeClr val="tx1"/>
                </a:solidFill>
                <a:latin typeface="Calibri"/>
                <a:ea typeface="+mn-lt"/>
                <a:cs typeface="+mn-lt"/>
              </a:rPr>
              <a:t>giving probability to being macaque monkey noises and other suspicious noises made by monkeys. </a:t>
            </a:r>
            <a:r>
              <a:rPr lang="en-US" sz="2800">
                <a:solidFill>
                  <a:schemeClr val="tx1"/>
                </a:solidFill>
                <a:latin typeface="Calibri"/>
                <a:cs typeface="Calibri"/>
              </a:rPr>
              <a:t> </a:t>
            </a:r>
            <a:endParaRPr lang="en-US" sz="2800">
              <a:solidFill>
                <a:schemeClr val="tx1"/>
              </a:solidFill>
              <a:ea typeface="Cambria"/>
            </a:endParaRPr>
          </a:p>
          <a:p>
            <a:pPr marL="342900" indent="-342900">
              <a:buFont typeface="Arial"/>
              <a:buChar char="•"/>
            </a:pPr>
            <a:r>
              <a:rPr lang="en-US" sz="2200">
                <a:solidFill>
                  <a:schemeClr val="tx1"/>
                </a:solidFill>
                <a:latin typeface="Calibri"/>
                <a:cs typeface="Calibri"/>
              </a:rPr>
              <a:t>Real time detecting the different noises and  Detecting macaque monkey noises </a:t>
            </a:r>
            <a:endParaRPr lang="en-US">
              <a:solidFill>
                <a:schemeClr val="tx1"/>
              </a:solidFill>
              <a:ea typeface="Cambria"/>
            </a:endParaRPr>
          </a:p>
          <a:p>
            <a:pPr marL="342900" indent="-342900">
              <a:buFont typeface="Arial"/>
              <a:buChar char="•"/>
            </a:pPr>
            <a:r>
              <a:rPr lang="en-US" sz="2200">
                <a:solidFill>
                  <a:schemeClr val="tx1"/>
                </a:solidFill>
                <a:latin typeface="Calibri"/>
                <a:cs typeface="Calibri"/>
              </a:rPr>
              <a:t>And other suspicious sounds that macaque monkeys can give. </a:t>
            </a:r>
            <a:endParaRPr lang="en-US">
              <a:solidFill>
                <a:schemeClr val="tx1"/>
              </a:solidFill>
              <a:ea typeface="Cambria"/>
            </a:endParaRPr>
          </a:p>
          <a:p>
            <a:pPr marL="342900" indent="-342900">
              <a:buFont typeface="Arial"/>
              <a:buChar char="•"/>
            </a:pPr>
            <a:r>
              <a:rPr lang="en-US" sz="2200">
                <a:solidFill>
                  <a:schemeClr val="tx1"/>
                </a:solidFill>
                <a:latin typeface="Calibri"/>
                <a:cs typeface="Calibri"/>
              </a:rPr>
              <a:t>Finding probability to be a suspicious noise and give preliminary output. </a:t>
            </a:r>
            <a:endParaRPr lang="en-US">
              <a:solidFill>
                <a:schemeClr val="tx1"/>
              </a:solidFill>
              <a:ea typeface="Cambria"/>
            </a:endParaRPr>
          </a:p>
          <a:p>
            <a:pPr marL="342900" indent="-342900">
              <a:buFont typeface="Arial"/>
              <a:buChar char="•"/>
            </a:pPr>
            <a:r>
              <a:rPr lang="en-US" sz="2200">
                <a:solidFill>
                  <a:schemeClr val="tx1"/>
                </a:solidFill>
                <a:latin typeface="Calibri"/>
                <a:ea typeface="Cambria"/>
                <a:cs typeface="Calibri"/>
              </a:rPr>
              <a:t>The</a:t>
            </a:r>
            <a:r>
              <a:rPr lang="en-US" sz="2200">
                <a:solidFill>
                  <a:schemeClr val="tx1"/>
                </a:solidFill>
                <a:latin typeface="Calibri"/>
                <a:cs typeface="Calibri"/>
              </a:rPr>
              <a:t> time that take to trigger the cameras should be less. After Getting voice record time take to provide preliminary output, within less than 10 seconds.</a:t>
            </a:r>
          </a:p>
          <a:p>
            <a:pPr algn="ctr"/>
            <a:endParaRPr lang="en-US" sz="2400" b="1">
              <a:latin typeface="Calibri"/>
              <a:ea typeface="Cambria"/>
              <a:cs typeface="Calibri"/>
            </a:endParaRPr>
          </a:p>
          <a:p>
            <a:pPr algn="ctr"/>
            <a:endParaRPr lang="en-US">
              <a:ea typeface="Cambria"/>
            </a:endParaRPr>
          </a:p>
        </p:txBody>
      </p:sp>
    </p:spTree>
    <p:extLst>
      <p:ext uri="{BB962C8B-B14F-4D97-AF65-F5344CB8AC3E}">
        <p14:creationId xmlns:p14="http://schemas.microsoft.com/office/powerpoint/2010/main" val="2394292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3200" b="1">
                <a:latin typeface="Calibri"/>
                <a:cs typeface="Calibri"/>
              </a:rPr>
              <a:t>Reference Research papers</a:t>
            </a:r>
            <a:endParaRPr lang="en-US" sz="3200" b="1"/>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sp>
        <p:nvSpPr>
          <p:cNvPr id="3" name="TextBox 2">
            <a:extLst>
              <a:ext uri="{FF2B5EF4-FFF2-40B4-BE49-F238E27FC236}">
                <a16:creationId xmlns:a16="http://schemas.microsoft.com/office/drawing/2014/main" id="{28A4D193-5D28-BBD8-536D-508865CA0363}"/>
              </a:ext>
            </a:extLst>
          </p:cNvPr>
          <p:cNvSpPr txBox="1"/>
          <p:nvPr/>
        </p:nvSpPr>
        <p:spPr>
          <a:xfrm>
            <a:off x="827946" y="1101051"/>
            <a:ext cx="10134757"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333333"/>
                </a:solidFill>
                <a:latin typeface="Calibri"/>
                <a:ea typeface="Cambria"/>
                <a:cs typeface="Calibri"/>
              </a:rPr>
              <a:t>[1]</a:t>
            </a:r>
            <a:r>
              <a:rPr lang="en-GB" b="1" err="1">
                <a:solidFill>
                  <a:srgbClr val="333333"/>
                </a:solidFill>
                <a:latin typeface="Calibri"/>
                <a:ea typeface="Cambria"/>
                <a:cs typeface="Calibri"/>
              </a:rPr>
              <a:t>ifan</a:t>
            </a:r>
            <a:r>
              <a:rPr lang="en-GB" b="1">
                <a:solidFill>
                  <a:srgbClr val="333333"/>
                </a:solidFill>
                <a:latin typeface="Calibri"/>
                <a:ea typeface="Cambria"/>
                <a:cs typeface="Calibri"/>
              </a:rPr>
              <a:t> Jiang; Adrian Soldati; Isaac Schamberg, Adriano R. Lameira, Steven Moran1,"AUTOMATIC SOUND EVENT DETECTION AND CLASSIFICATION OF GREAT APE CALLS USING NEURAL NETWORKS", 23 Apr 2023</a:t>
            </a:r>
          </a:p>
          <a:p>
            <a:endParaRPr lang="en-GB" b="1">
              <a:solidFill>
                <a:srgbClr val="333333"/>
              </a:solidFill>
              <a:latin typeface="Calibri"/>
              <a:ea typeface="Cambria"/>
              <a:cs typeface="Calibri"/>
            </a:endParaRPr>
          </a:p>
          <a:p>
            <a:r>
              <a:rPr lang="en-US" b="1">
                <a:solidFill>
                  <a:srgbClr val="333333"/>
                </a:solidFill>
                <a:latin typeface="Calibri"/>
                <a:ea typeface="Cambria"/>
                <a:cs typeface="Calibri"/>
              </a:rPr>
              <a:t>[2] Sheik </a:t>
            </a:r>
            <a:r>
              <a:rPr lang="en-US" b="1" err="1">
                <a:solidFill>
                  <a:srgbClr val="333333"/>
                </a:solidFill>
                <a:latin typeface="Calibri"/>
                <a:ea typeface="Cambria"/>
                <a:cs typeface="Calibri"/>
              </a:rPr>
              <a:t>Mohammed.S</a:t>
            </a:r>
            <a:r>
              <a:rPr lang="en-US" b="1">
                <a:solidFill>
                  <a:srgbClr val="333333"/>
                </a:solidFill>
                <a:latin typeface="Calibri"/>
                <a:ea typeface="Cambria"/>
                <a:cs typeface="Calibri"/>
              </a:rPr>
              <a:t>, </a:t>
            </a:r>
            <a:r>
              <a:rPr lang="en-US" b="1" err="1">
                <a:solidFill>
                  <a:srgbClr val="333333"/>
                </a:solidFill>
                <a:latin typeface="Calibri"/>
                <a:ea typeface="Cambria"/>
                <a:cs typeface="Calibri"/>
              </a:rPr>
              <a:t>Dr.T.Sheela</a:t>
            </a:r>
            <a:r>
              <a:rPr lang="en-US" b="1">
                <a:solidFill>
                  <a:srgbClr val="333333"/>
                </a:solidFill>
                <a:latin typeface="Calibri"/>
                <a:ea typeface="Cambria"/>
                <a:cs typeface="Calibri"/>
              </a:rPr>
              <a:t>, </a:t>
            </a:r>
            <a:r>
              <a:rPr lang="en-US" b="1" err="1">
                <a:solidFill>
                  <a:srgbClr val="333333"/>
                </a:solidFill>
                <a:latin typeface="Calibri"/>
                <a:ea typeface="Cambria"/>
                <a:cs typeface="Calibri"/>
              </a:rPr>
              <a:t>Dr.T.Muthumanickam</a:t>
            </a:r>
            <a:r>
              <a:rPr lang="en-US" b="1">
                <a:solidFill>
                  <a:srgbClr val="333333"/>
                </a:solidFill>
                <a:latin typeface="Calibri"/>
                <a:ea typeface="Cambria"/>
                <a:cs typeface="Calibri"/>
              </a:rPr>
              <a:t> "Development of Animal-Detection System using Modified CNN Algorithm" Proceedings of the International Conference on Augmented Intelligence and Sustainable Systems (ICAISS-2022)</a:t>
            </a:r>
            <a:endParaRPr lang="en-US">
              <a:solidFill>
                <a:srgbClr val="333333"/>
              </a:solidFill>
              <a:latin typeface="Calibri"/>
              <a:ea typeface="Cambria"/>
              <a:cs typeface="Calibri"/>
            </a:endParaRPr>
          </a:p>
          <a:p>
            <a:endParaRPr lang="en-US">
              <a:solidFill>
                <a:srgbClr val="333333"/>
              </a:solidFill>
              <a:latin typeface="Calibri"/>
              <a:ea typeface="Cambria"/>
              <a:cs typeface="Calibri"/>
            </a:endParaRPr>
          </a:p>
          <a:p>
            <a:r>
              <a:rPr lang="en-US" b="1">
                <a:solidFill>
                  <a:srgbClr val="333333"/>
                </a:solidFill>
                <a:latin typeface="Calibri"/>
                <a:ea typeface="Cambria"/>
                <a:cs typeface="Calibri"/>
              </a:rPr>
              <a:t>[3] Yuvaraj </a:t>
            </a:r>
            <a:r>
              <a:rPr lang="en-US" b="1" err="1">
                <a:solidFill>
                  <a:srgbClr val="333333"/>
                </a:solidFill>
                <a:latin typeface="Calibri"/>
                <a:ea typeface="Cambria"/>
                <a:cs typeface="Calibri"/>
              </a:rPr>
              <a:t>Munian</a:t>
            </a:r>
            <a:r>
              <a:rPr lang="en-US" b="1">
                <a:solidFill>
                  <a:srgbClr val="333333"/>
                </a:solidFill>
                <a:latin typeface="Calibri"/>
                <a:ea typeface="Cambria"/>
                <a:cs typeface="Calibri"/>
              </a:rPr>
              <a:t>, Antonio Martinez-Molina, Miltiadis </a:t>
            </a:r>
            <a:r>
              <a:rPr lang="en-US" b="1" err="1">
                <a:solidFill>
                  <a:srgbClr val="333333"/>
                </a:solidFill>
                <a:latin typeface="Calibri"/>
                <a:ea typeface="Cambria"/>
                <a:cs typeface="Calibri"/>
              </a:rPr>
              <a:t>Alamaniotis</a:t>
            </a:r>
            <a:r>
              <a:rPr lang="en-US" b="1">
                <a:solidFill>
                  <a:srgbClr val="333333"/>
                </a:solidFill>
                <a:latin typeface="Calibri"/>
                <a:ea typeface="Cambria"/>
                <a:cs typeface="Calibri"/>
              </a:rPr>
              <a:t> "Intelligent System for Detection of Wild Animals Using HOG and CNN in Automobile Applications" </a:t>
            </a:r>
            <a:endParaRPr lang="en-US">
              <a:solidFill>
                <a:srgbClr val="333333"/>
              </a:solidFill>
              <a:latin typeface="Calibri"/>
              <a:ea typeface="Cambria"/>
              <a:cs typeface="Calibri"/>
            </a:endParaRPr>
          </a:p>
          <a:p>
            <a:endParaRPr lang="en-US">
              <a:solidFill>
                <a:srgbClr val="333333"/>
              </a:solidFill>
              <a:latin typeface="Calibri"/>
              <a:ea typeface="Cambria"/>
              <a:cs typeface="Calibri"/>
            </a:endParaRPr>
          </a:p>
          <a:p>
            <a:r>
              <a:rPr lang="en-US" b="1">
                <a:solidFill>
                  <a:srgbClr val="333333"/>
                </a:solidFill>
                <a:latin typeface="Calibri"/>
                <a:ea typeface="Cambria"/>
                <a:cs typeface="Calibri"/>
              </a:rPr>
              <a:t>[4] P. Manikandan, </a:t>
            </a:r>
            <a:r>
              <a:rPr lang="en-US" b="1" err="1">
                <a:solidFill>
                  <a:srgbClr val="333333"/>
                </a:solidFill>
                <a:latin typeface="Calibri"/>
                <a:ea typeface="Cambria"/>
                <a:cs typeface="Calibri"/>
              </a:rPr>
              <a:t>A.Thenmozhi</a:t>
            </a:r>
            <a:r>
              <a:rPr lang="en-US" b="1">
                <a:solidFill>
                  <a:srgbClr val="333333"/>
                </a:solidFill>
                <a:latin typeface="Calibri"/>
                <a:ea typeface="Cambria"/>
                <a:cs typeface="Calibri"/>
              </a:rPr>
              <a:t> , G. Ramesh, T. Ravi Kiran Naidu, K. </a:t>
            </a:r>
            <a:r>
              <a:rPr lang="en-US" b="1" err="1">
                <a:solidFill>
                  <a:srgbClr val="333333"/>
                </a:solidFill>
                <a:latin typeface="Calibri"/>
                <a:ea typeface="Cambria"/>
                <a:cs typeface="Calibri"/>
              </a:rPr>
              <a:t>Vamsinath</a:t>
            </a:r>
            <a:r>
              <a:rPr lang="en-US" b="1">
                <a:solidFill>
                  <a:srgbClr val="333333"/>
                </a:solidFill>
                <a:latin typeface="Calibri"/>
                <a:ea typeface="Cambria"/>
                <a:cs typeface="Calibri"/>
              </a:rPr>
              <a:t> Reddy, K. </a:t>
            </a:r>
            <a:r>
              <a:rPr lang="en-US" b="1" err="1">
                <a:solidFill>
                  <a:srgbClr val="333333"/>
                </a:solidFill>
                <a:latin typeface="Calibri"/>
                <a:ea typeface="Cambria"/>
                <a:cs typeface="Calibri"/>
              </a:rPr>
              <a:t>BhanuPradeep</a:t>
            </a:r>
            <a:r>
              <a:rPr lang="en-US" b="1">
                <a:solidFill>
                  <a:srgbClr val="333333"/>
                </a:solidFill>
                <a:latin typeface="Calibri"/>
                <a:ea typeface="Cambria"/>
                <a:cs typeface="Calibri"/>
              </a:rPr>
              <a:t> Kumar Reddy "Crops Protection System from Animals using Arduino" 2021 3rd International Conference on Advances in Computing, Communication Control and Networking (ICACCCN) </a:t>
            </a:r>
            <a:endParaRPr lang="en-US">
              <a:solidFill>
                <a:srgbClr val="333333"/>
              </a:solidFill>
              <a:latin typeface="Calibri"/>
              <a:ea typeface="Cambria"/>
              <a:cs typeface="Calibri"/>
            </a:endParaRPr>
          </a:p>
          <a:p>
            <a:endParaRPr lang="en-US">
              <a:latin typeface="Calibri"/>
              <a:ea typeface="Cambria"/>
              <a:cs typeface="Calibri"/>
            </a:endParaRPr>
          </a:p>
          <a:p>
            <a:r>
              <a:rPr lang="en-US" b="1">
                <a:latin typeface="Calibri"/>
                <a:ea typeface="Cambria"/>
                <a:cs typeface="Calibri"/>
              </a:rPr>
              <a:t>[5] Karthikeyan P, Paul Nishanth R, Valarmathi R "CROP FIELD PROTECTION FROM ANIMALS USING CONVOLUTIONAL NEURAL NETWORKS" 2022 1st international Conference on Computational Science and Technology (ICCST) </a:t>
            </a:r>
            <a:endParaRPr lang="en-US">
              <a:latin typeface="Calibri"/>
              <a:ea typeface="Cambria"/>
              <a:cs typeface="Calibri"/>
            </a:endParaRPr>
          </a:p>
          <a:p>
            <a:endParaRPr lang="en-US">
              <a:latin typeface="Calibri"/>
              <a:ea typeface="Cambria"/>
              <a:cs typeface="Calibri"/>
            </a:endParaRPr>
          </a:p>
          <a:p>
            <a:endParaRPr lang="en-GB" sz="1400">
              <a:latin typeface="Cambria"/>
              <a:ea typeface="Cambria"/>
              <a:cs typeface="Calibri"/>
            </a:endParaRPr>
          </a:p>
        </p:txBody>
      </p:sp>
    </p:spTree>
    <p:extLst>
      <p:ext uri="{BB962C8B-B14F-4D97-AF65-F5344CB8AC3E}">
        <p14:creationId xmlns:p14="http://schemas.microsoft.com/office/powerpoint/2010/main" val="3742672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Research Gap</a:t>
            </a:r>
            <a:endParaRPr lang="en-US"/>
          </a:p>
        </p:txBody>
      </p:sp>
      <p:sp>
        <p:nvSpPr>
          <p:cNvPr id="3" name="Rectangle 2">
            <a:extLst>
              <a:ext uri="{FF2B5EF4-FFF2-40B4-BE49-F238E27FC236}">
                <a16:creationId xmlns:a16="http://schemas.microsoft.com/office/drawing/2014/main" id="{203F9F3C-E552-BF92-2184-106EC06474E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graphicFrame>
        <p:nvGraphicFramePr>
          <p:cNvPr id="8" name="Table 4">
            <a:extLst>
              <a:ext uri="{FF2B5EF4-FFF2-40B4-BE49-F238E27FC236}">
                <a16:creationId xmlns:a16="http://schemas.microsoft.com/office/drawing/2014/main" id="{0D2A1E11-0619-9569-6B80-73C8D7A96485}"/>
              </a:ext>
            </a:extLst>
          </p:cNvPr>
          <p:cNvGraphicFramePr>
            <a:graphicFrameLocks noGrp="1"/>
          </p:cNvGraphicFramePr>
          <p:nvPr>
            <p:extLst>
              <p:ext uri="{D42A27DB-BD31-4B8C-83A1-F6EECF244321}">
                <p14:modId xmlns:p14="http://schemas.microsoft.com/office/powerpoint/2010/main" val="3903296495"/>
              </p:ext>
            </p:extLst>
          </p:nvPr>
        </p:nvGraphicFramePr>
        <p:xfrm>
          <a:off x="742207" y="1029194"/>
          <a:ext cx="9804835" cy="5322669"/>
        </p:xfrm>
        <a:graphic>
          <a:graphicData uri="http://schemas.openxmlformats.org/drawingml/2006/table">
            <a:tbl>
              <a:tblPr firstRow="1" bandRow="1">
                <a:tableStyleId>{7DF18680-E054-41AD-8BC1-D1AEF772440D}</a:tableStyleId>
              </a:tblPr>
              <a:tblGrid>
                <a:gridCol w="1960967">
                  <a:extLst>
                    <a:ext uri="{9D8B030D-6E8A-4147-A177-3AD203B41FA5}">
                      <a16:colId xmlns:a16="http://schemas.microsoft.com/office/drawing/2014/main" val="1634415005"/>
                    </a:ext>
                  </a:extLst>
                </a:gridCol>
                <a:gridCol w="1960967">
                  <a:extLst>
                    <a:ext uri="{9D8B030D-6E8A-4147-A177-3AD203B41FA5}">
                      <a16:colId xmlns:a16="http://schemas.microsoft.com/office/drawing/2014/main" val="314166743"/>
                    </a:ext>
                  </a:extLst>
                </a:gridCol>
                <a:gridCol w="1960967">
                  <a:extLst>
                    <a:ext uri="{9D8B030D-6E8A-4147-A177-3AD203B41FA5}">
                      <a16:colId xmlns:a16="http://schemas.microsoft.com/office/drawing/2014/main" val="3746368303"/>
                    </a:ext>
                  </a:extLst>
                </a:gridCol>
                <a:gridCol w="1960967">
                  <a:extLst>
                    <a:ext uri="{9D8B030D-6E8A-4147-A177-3AD203B41FA5}">
                      <a16:colId xmlns:a16="http://schemas.microsoft.com/office/drawing/2014/main" val="2916887482"/>
                    </a:ext>
                  </a:extLst>
                </a:gridCol>
                <a:gridCol w="1960967">
                  <a:extLst>
                    <a:ext uri="{9D8B030D-6E8A-4147-A177-3AD203B41FA5}">
                      <a16:colId xmlns:a16="http://schemas.microsoft.com/office/drawing/2014/main" val="3092078109"/>
                    </a:ext>
                  </a:extLst>
                </a:gridCol>
              </a:tblGrid>
              <a:tr h="902295">
                <a:tc>
                  <a:txBody>
                    <a:bodyPr/>
                    <a:lstStyle/>
                    <a:p>
                      <a:r>
                        <a:rPr lang="en-US"/>
                        <a:t>Research Name</a:t>
                      </a:r>
                    </a:p>
                  </a:txBody>
                  <a:tcPr anchor="ctr"/>
                </a:tc>
                <a:tc>
                  <a:txBody>
                    <a:bodyPr/>
                    <a:lstStyle/>
                    <a:p>
                      <a:pPr lvl="0" algn="ctr">
                        <a:buNone/>
                      </a:pPr>
                      <a:r>
                        <a:rPr lang="en-US"/>
                        <a:t>Research 1</a:t>
                      </a:r>
                    </a:p>
                  </a:txBody>
                  <a:tcPr anchor="ctr"/>
                </a:tc>
                <a:tc>
                  <a:txBody>
                    <a:bodyPr/>
                    <a:lstStyle/>
                    <a:p>
                      <a:pPr lvl="0" algn="ctr">
                        <a:buNone/>
                      </a:pPr>
                      <a:r>
                        <a:rPr lang="en-US" sz="1800" b="1" i="0" u="none" strike="noStrike" noProof="0">
                          <a:solidFill>
                            <a:srgbClr val="FFFFFF"/>
                          </a:solidFill>
                          <a:latin typeface="Cambria"/>
                        </a:rPr>
                        <a:t>Research 2</a:t>
                      </a:r>
                      <a:endParaRPr lang="en-US"/>
                    </a:p>
                  </a:txBody>
                  <a:tcPr anchor="ctr"/>
                </a:tc>
                <a:tc>
                  <a:txBody>
                    <a:bodyPr/>
                    <a:lstStyle/>
                    <a:p>
                      <a:pPr lvl="0" algn="ctr">
                        <a:buNone/>
                      </a:pPr>
                      <a:r>
                        <a:rPr lang="en-US" sz="1800" b="1" i="0" u="none" strike="noStrike" noProof="0">
                          <a:solidFill>
                            <a:srgbClr val="FFFFFF"/>
                          </a:solidFill>
                          <a:latin typeface="Cambria"/>
                        </a:rPr>
                        <a:t>Research 3</a:t>
                      </a:r>
                      <a:endParaRPr lang="en-US"/>
                    </a:p>
                  </a:txBody>
                  <a:tcPr anchor="ctr"/>
                </a:tc>
                <a:tc>
                  <a:txBody>
                    <a:bodyPr/>
                    <a:lstStyle/>
                    <a:p>
                      <a:pPr lvl="0" algn="ctr">
                        <a:buNone/>
                      </a:pPr>
                      <a:r>
                        <a:rPr lang="en-US"/>
                        <a:t>System</a:t>
                      </a:r>
                    </a:p>
                  </a:txBody>
                  <a:tcPr anchor="ctr"/>
                </a:tc>
                <a:extLst>
                  <a:ext uri="{0D108BD9-81ED-4DB2-BD59-A6C34878D82A}">
                    <a16:rowId xmlns:a16="http://schemas.microsoft.com/office/drawing/2014/main" val="711480340"/>
                  </a:ext>
                </a:extLst>
              </a:tr>
              <a:tr h="1021467">
                <a:tc>
                  <a:txBody>
                    <a:bodyPr/>
                    <a:lstStyle/>
                    <a:p>
                      <a:pPr lvl="0">
                        <a:buNone/>
                      </a:pPr>
                      <a:r>
                        <a:rPr lang="en-US" sz="1800" b="0" i="0" u="none" strike="noStrike" kern="1200" noProof="0">
                          <a:solidFill>
                            <a:schemeClr val="bg1"/>
                          </a:solidFill>
                          <a:effectLst/>
                          <a:latin typeface="Cambria"/>
                        </a:rPr>
                        <a:t>Monkey noise and Detect monkey suspicious noticeable noises</a:t>
                      </a:r>
                      <a:endParaRPr lang="en-US">
                        <a:solidFill>
                          <a:schemeClr val="bg1"/>
                        </a:solidFill>
                      </a:endParaRPr>
                    </a:p>
                  </a:txBody>
                  <a:tcPr>
                    <a:solidFill>
                      <a:schemeClr val="accent5"/>
                    </a:solidFill>
                  </a:tcPr>
                </a:tc>
                <a:tc>
                  <a:txBody>
                    <a:bodyPr/>
                    <a:lstStyle/>
                    <a:p>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extLst>
                  <a:ext uri="{0D108BD9-81ED-4DB2-BD59-A6C34878D82A}">
                    <a16:rowId xmlns:a16="http://schemas.microsoft.com/office/drawing/2014/main" val="1886967803"/>
                  </a:ext>
                </a:extLst>
              </a:tr>
              <a:tr h="1021467">
                <a:tc>
                  <a:txBody>
                    <a:bodyPr/>
                    <a:lstStyle/>
                    <a:p>
                      <a:pPr lvl="0">
                        <a:buNone/>
                      </a:pPr>
                      <a:r>
                        <a:rPr lang="en-US" sz="1800" b="0" i="0" u="none" strike="noStrike" noProof="0">
                          <a:solidFill>
                            <a:schemeClr val="bg1"/>
                          </a:solidFill>
                          <a:latin typeface="Cambria"/>
                        </a:rPr>
                        <a:t>Give probability for recorded sounds for being macaque monkey</a:t>
                      </a:r>
                      <a:endParaRPr lang="en-US">
                        <a:solidFill>
                          <a:schemeClr val="bg1"/>
                        </a:solidFill>
                      </a:endParaRPr>
                    </a:p>
                  </a:txBody>
                  <a:tcPr>
                    <a:solidFill>
                      <a:schemeClr val="accent5"/>
                    </a:solidFill>
                  </a:tcPr>
                </a:tc>
                <a:tc>
                  <a:txBody>
                    <a:bodyPr/>
                    <a:lstStyle/>
                    <a:p>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477087058"/>
                  </a:ext>
                </a:extLst>
              </a:tr>
              <a:tr h="1021467">
                <a:tc>
                  <a:txBody>
                    <a:bodyPr/>
                    <a:lstStyle/>
                    <a:p>
                      <a:pPr lvl="0">
                        <a:buNone/>
                      </a:pPr>
                      <a:r>
                        <a:rPr lang="en-US" sz="1800" b="0" i="0" u="none" strike="noStrike" noProof="0">
                          <a:solidFill>
                            <a:schemeClr val="bg1"/>
                          </a:solidFill>
                          <a:latin typeface="Cambria"/>
                        </a:rPr>
                        <a:t>Real time monitoring</a:t>
                      </a:r>
                      <a:endParaRPr lang="en-US">
                        <a:solidFill>
                          <a:schemeClr val="bg1"/>
                        </a:solidFill>
                      </a:endParaRPr>
                    </a:p>
                  </a:txBody>
                  <a:tcPr>
                    <a:solidFill>
                      <a:schemeClr val="accent5"/>
                    </a:solidFill>
                  </a:tcPr>
                </a:tc>
                <a:tc>
                  <a:txBody>
                    <a:bodyPr/>
                    <a:lstStyle/>
                    <a:p>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410163657"/>
                  </a:ext>
                </a:extLst>
              </a:tr>
              <a:tr h="1021467">
                <a:tc>
                  <a:txBody>
                    <a:bodyPr/>
                    <a:lstStyle/>
                    <a:p>
                      <a:r>
                        <a:rPr lang="en-US">
                          <a:solidFill>
                            <a:schemeClr val="bg1"/>
                          </a:solidFill>
                        </a:rPr>
                        <a:t>Give signal to camera on</a:t>
                      </a:r>
                    </a:p>
                    <a:p>
                      <a:pPr lvl="0">
                        <a:buNone/>
                      </a:pPr>
                      <a:endParaRPr lang="en-US"/>
                    </a:p>
                  </a:txBody>
                  <a:tcPr>
                    <a:solidFill>
                      <a:schemeClr val="accent5"/>
                    </a:solidFill>
                  </a:tcPr>
                </a:tc>
                <a:tc>
                  <a:txBody>
                    <a:bodyPr/>
                    <a:lstStyle/>
                    <a:p>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870725590"/>
                  </a:ext>
                </a:extLst>
              </a:tr>
            </a:tbl>
          </a:graphicData>
        </a:graphic>
      </p:graphicFrame>
      <p:pic>
        <p:nvPicPr>
          <p:cNvPr id="10" name="Picture 10" descr="A green check mark on a black background&#10;&#10;Description automatically generated">
            <a:extLst>
              <a:ext uri="{FF2B5EF4-FFF2-40B4-BE49-F238E27FC236}">
                <a16:creationId xmlns:a16="http://schemas.microsoft.com/office/drawing/2014/main" id="{3E53D049-8DA5-1BB1-3F90-6E4274C3A546}"/>
              </a:ext>
            </a:extLst>
          </p:cNvPr>
          <p:cNvPicPr>
            <a:picLocks noChangeAspect="1"/>
          </p:cNvPicPr>
          <p:nvPr/>
        </p:nvPicPr>
        <p:blipFill>
          <a:blip r:embed="rId2"/>
          <a:stretch>
            <a:fillRect/>
          </a:stretch>
        </p:blipFill>
        <p:spPr>
          <a:xfrm>
            <a:off x="9210368" y="1983656"/>
            <a:ext cx="395749" cy="408040"/>
          </a:xfrm>
          <a:prstGeom prst="rect">
            <a:avLst/>
          </a:prstGeom>
        </p:spPr>
      </p:pic>
      <p:pic>
        <p:nvPicPr>
          <p:cNvPr id="11" name="Picture 10" descr="A green check mark on a black background&#10;&#10;Description automatically generated">
            <a:extLst>
              <a:ext uri="{FF2B5EF4-FFF2-40B4-BE49-F238E27FC236}">
                <a16:creationId xmlns:a16="http://schemas.microsoft.com/office/drawing/2014/main" id="{0D31B0C1-895F-E06A-F285-7C48B0588C5E}"/>
              </a:ext>
            </a:extLst>
          </p:cNvPr>
          <p:cNvPicPr>
            <a:picLocks noChangeAspect="1"/>
          </p:cNvPicPr>
          <p:nvPr/>
        </p:nvPicPr>
        <p:blipFill>
          <a:blip r:embed="rId2"/>
          <a:stretch>
            <a:fillRect/>
          </a:stretch>
        </p:blipFill>
        <p:spPr>
          <a:xfrm>
            <a:off x="9210367" y="2708784"/>
            <a:ext cx="395749" cy="408040"/>
          </a:xfrm>
          <a:prstGeom prst="rect">
            <a:avLst/>
          </a:prstGeom>
        </p:spPr>
      </p:pic>
      <p:pic>
        <p:nvPicPr>
          <p:cNvPr id="12" name="Picture 11" descr="A green check mark on a black background&#10;&#10;Description automatically generated">
            <a:extLst>
              <a:ext uri="{FF2B5EF4-FFF2-40B4-BE49-F238E27FC236}">
                <a16:creationId xmlns:a16="http://schemas.microsoft.com/office/drawing/2014/main" id="{425B7F24-53BE-8AD8-4532-D1EB053E8BEF}"/>
              </a:ext>
            </a:extLst>
          </p:cNvPr>
          <p:cNvPicPr>
            <a:picLocks noChangeAspect="1"/>
          </p:cNvPicPr>
          <p:nvPr/>
        </p:nvPicPr>
        <p:blipFill>
          <a:blip r:embed="rId2"/>
          <a:stretch>
            <a:fillRect/>
          </a:stretch>
        </p:blipFill>
        <p:spPr>
          <a:xfrm>
            <a:off x="9210366" y="3421622"/>
            <a:ext cx="395749" cy="408040"/>
          </a:xfrm>
          <a:prstGeom prst="rect">
            <a:avLst/>
          </a:prstGeom>
        </p:spPr>
      </p:pic>
      <p:pic>
        <p:nvPicPr>
          <p:cNvPr id="13" name="Picture 12" descr="A green check mark on a black background&#10;&#10;Description automatically generated">
            <a:extLst>
              <a:ext uri="{FF2B5EF4-FFF2-40B4-BE49-F238E27FC236}">
                <a16:creationId xmlns:a16="http://schemas.microsoft.com/office/drawing/2014/main" id="{72416D4E-A6DE-DE2D-9A62-9EF5A6032DAA}"/>
              </a:ext>
            </a:extLst>
          </p:cNvPr>
          <p:cNvPicPr>
            <a:picLocks noChangeAspect="1"/>
          </p:cNvPicPr>
          <p:nvPr/>
        </p:nvPicPr>
        <p:blipFill>
          <a:blip r:embed="rId2"/>
          <a:stretch>
            <a:fillRect/>
          </a:stretch>
        </p:blipFill>
        <p:spPr>
          <a:xfrm>
            <a:off x="9210365" y="4587286"/>
            <a:ext cx="395749" cy="408040"/>
          </a:xfrm>
          <a:prstGeom prst="rect">
            <a:avLst/>
          </a:prstGeom>
        </p:spPr>
      </p:pic>
      <p:pic>
        <p:nvPicPr>
          <p:cNvPr id="14" name="Picture 14" descr="A green x on a black background&#10;&#10;Description automatically generated">
            <a:extLst>
              <a:ext uri="{FF2B5EF4-FFF2-40B4-BE49-F238E27FC236}">
                <a16:creationId xmlns:a16="http://schemas.microsoft.com/office/drawing/2014/main" id="{9EDA9C07-8C7C-37E9-8BB8-F471D071E036}"/>
              </a:ext>
            </a:extLst>
          </p:cNvPr>
          <p:cNvPicPr>
            <a:picLocks noChangeAspect="1"/>
          </p:cNvPicPr>
          <p:nvPr/>
        </p:nvPicPr>
        <p:blipFill>
          <a:blip r:embed="rId3"/>
          <a:stretch>
            <a:fillRect/>
          </a:stretch>
        </p:blipFill>
        <p:spPr>
          <a:xfrm>
            <a:off x="5552179" y="3460054"/>
            <a:ext cx="395749" cy="358878"/>
          </a:xfrm>
          <a:prstGeom prst="rect">
            <a:avLst/>
          </a:prstGeom>
        </p:spPr>
      </p:pic>
      <p:pic>
        <p:nvPicPr>
          <p:cNvPr id="2" name="Picture 14" descr="A green x on a black background&#10;&#10;Description automatically generated">
            <a:extLst>
              <a:ext uri="{FF2B5EF4-FFF2-40B4-BE49-F238E27FC236}">
                <a16:creationId xmlns:a16="http://schemas.microsoft.com/office/drawing/2014/main" id="{D58E7D6D-F78E-4CCC-23C3-DDD276483BE2}"/>
              </a:ext>
            </a:extLst>
          </p:cNvPr>
          <p:cNvPicPr>
            <a:picLocks noChangeAspect="1"/>
          </p:cNvPicPr>
          <p:nvPr/>
        </p:nvPicPr>
        <p:blipFill>
          <a:blip r:embed="rId3"/>
          <a:stretch>
            <a:fillRect/>
          </a:stretch>
        </p:blipFill>
        <p:spPr>
          <a:xfrm>
            <a:off x="5552179" y="4168391"/>
            <a:ext cx="395749" cy="358878"/>
          </a:xfrm>
          <a:prstGeom prst="rect">
            <a:avLst/>
          </a:prstGeom>
        </p:spPr>
      </p:pic>
      <p:pic>
        <p:nvPicPr>
          <p:cNvPr id="6" name="Picture 14" descr="A green x on a black background&#10;&#10;Description automatically generated">
            <a:extLst>
              <a:ext uri="{FF2B5EF4-FFF2-40B4-BE49-F238E27FC236}">
                <a16:creationId xmlns:a16="http://schemas.microsoft.com/office/drawing/2014/main" id="{4B866A3E-67F9-4356-C966-D43BE4D132E4}"/>
              </a:ext>
            </a:extLst>
          </p:cNvPr>
          <p:cNvPicPr>
            <a:picLocks noChangeAspect="1"/>
          </p:cNvPicPr>
          <p:nvPr/>
        </p:nvPicPr>
        <p:blipFill>
          <a:blip r:embed="rId3"/>
          <a:stretch>
            <a:fillRect/>
          </a:stretch>
        </p:blipFill>
        <p:spPr>
          <a:xfrm>
            <a:off x="5498517" y="2708785"/>
            <a:ext cx="395749" cy="358878"/>
          </a:xfrm>
          <a:prstGeom prst="rect">
            <a:avLst/>
          </a:prstGeom>
        </p:spPr>
      </p:pic>
      <p:pic>
        <p:nvPicPr>
          <p:cNvPr id="7" name="Picture 14" descr="A green x on a black background&#10;&#10;Description automatically generated">
            <a:extLst>
              <a:ext uri="{FF2B5EF4-FFF2-40B4-BE49-F238E27FC236}">
                <a16:creationId xmlns:a16="http://schemas.microsoft.com/office/drawing/2014/main" id="{1A3ADBBC-4630-5626-F927-723E9E940A24}"/>
              </a:ext>
            </a:extLst>
          </p:cNvPr>
          <p:cNvPicPr>
            <a:picLocks noChangeAspect="1"/>
          </p:cNvPicPr>
          <p:nvPr/>
        </p:nvPicPr>
        <p:blipFill>
          <a:blip r:embed="rId3"/>
          <a:stretch>
            <a:fillRect/>
          </a:stretch>
        </p:blipFill>
        <p:spPr>
          <a:xfrm>
            <a:off x="5498517" y="1978983"/>
            <a:ext cx="395749" cy="358878"/>
          </a:xfrm>
          <a:prstGeom prst="rect">
            <a:avLst/>
          </a:prstGeom>
        </p:spPr>
      </p:pic>
      <p:pic>
        <p:nvPicPr>
          <p:cNvPr id="9" name="Picture 14" descr="A green x on a black background&#10;&#10;Description automatically generated">
            <a:extLst>
              <a:ext uri="{FF2B5EF4-FFF2-40B4-BE49-F238E27FC236}">
                <a16:creationId xmlns:a16="http://schemas.microsoft.com/office/drawing/2014/main" id="{6A02573B-475A-D9AC-3162-7A8D5C150B95}"/>
              </a:ext>
            </a:extLst>
          </p:cNvPr>
          <p:cNvPicPr>
            <a:picLocks noChangeAspect="1"/>
          </p:cNvPicPr>
          <p:nvPr/>
        </p:nvPicPr>
        <p:blipFill>
          <a:blip r:embed="rId3"/>
          <a:stretch>
            <a:fillRect/>
          </a:stretch>
        </p:blipFill>
        <p:spPr>
          <a:xfrm>
            <a:off x="3462568" y="4625982"/>
            <a:ext cx="395749" cy="358878"/>
          </a:xfrm>
          <a:prstGeom prst="rect">
            <a:avLst/>
          </a:prstGeom>
        </p:spPr>
      </p:pic>
      <p:pic>
        <p:nvPicPr>
          <p:cNvPr id="15" name="Picture 14" descr="A green x on a black background&#10;&#10;Description automatically generated">
            <a:extLst>
              <a:ext uri="{FF2B5EF4-FFF2-40B4-BE49-F238E27FC236}">
                <a16:creationId xmlns:a16="http://schemas.microsoft.com/office/drawing/2014/main" id="{DDCF95CA-637B-0A5C-DA3D-EFA6B3093809}"/>
              </a:ext>
            </a:extLst>
          </p:cNvPr>
          <p:cNvPicPr>
            <a:picLocks noChangeAspect="1"/>
          </p:cNvPicPr>
          <p:nvPr/>
        </p:nvPicPr>
        <p:blipFill>
          <a:blip r:embed="rId3"/>
          <a:stretch>
            <a:fillRect/>
          </a:stretch>
        </p:blipFill>
        <p:spPr>
          <a:xfrm>
            <a:off x="3521944" y="3563056"/>
            <a:ext cx="395749" cy="358878"/>
          </a:xfrm>
          <a:prstGeom prst="rect">
            <a:avLst/>
          </a:prstGeom>
        </p:spPr>
      </p:pic>
      <p:pic>
        <p:nvPicPr>
          <p:cNvPr id="17" name="Picture 14" descr="A green x on a black background&#10;&#10;Description automatically generated">
            <a:extLst>
              <a:ext uri="{FF2B5EF4-FFF2-40B4-BE49-F238E27FC236}">
                <a16:creationId xmlns:a16="http://schemas.microsoft.com/office/drawing/2014/main" id="{74C354A4-A74D-9A2F-1A1C-7DA7847A0D5A}"/>
              </a:ext>
            </a:extLst>
          </p:cNvPr>
          <p:cNvPicPr>
            <a:picLocks noChangeAspect="1"/>
          </p:cNvPicPr>
          <p:nvPr/>
        </p:nvPicPr>
        <p:blipFill>
          <a:blip r:embed="rId3"/>
          <a:stretch>
            <a:fillRect/>
          </a:stretch>
        </p:blipFill>
        <p:spPr>
          <a:xfrm>
            <a:off x="3521944" y="2453995"/>
            <a:ext cx="395749" cy="358878"/>
          </a:xfrm>
          <a:prstGeom prst="rect">
            <a:avLst/>
          </a:prstGeom>
        </p:spPr>
      </p:pic>
      <p:pic>
        <p:nvPicPr>
          <p:cNvPr id="20" name="Picture 14" descr="A green x on a black background&#10;&#10;Description automatically generated">
            <a:extLst>
              <a:ext uri="{FF2B5EF4-FFF2-40B4-BE49-F238E27FC236}">
                <a16:creationId xmlns:a16="http://schemas.microsoft.com/office/drawing/2014/main" id="{8611FF1C-650B-80C4-3ADC-F315F0858327}"/>
              </a:ext>
            </a:extLst>
          </p:cNvPr>
          <p:cNvPicPr>
            <a:picLocks noChangeAspect="1"/>
          </p:cNvPicPr>
          <p:nvPr/>
        </p:nvPicPr>
        <p:blipFill>
          <a:blip r:embed="rId3"/>
          <a:stretch>
            <a:fillRect/>
          </a:stretch>
        </p:blipFill>
        <p:spPr>
          <a:xfrm>
            <a:off x="7237165" y="4082531"/>
            <a:ext cx="395749" cy="358878"/>
          </a:xfrm>
          <a:prstGeom prst="rect">
            <a:avLst/>
          </a:prstGeom>
        </p:spPr>
      </p:pic>
      <p:pic>
        <p:nvPicPr>
          <p:cNvPr id="21" name="Picture 14" descr="A green x on a black background&#10;&#10;Description automatically generated">
            <a:extLst>
              <a:ext uri="{FF2B5EF4-FFF2-40B4-BE49-F238E27FC236}">
                <a16:creationId xmlns:a16="http://schemas.microsoft.com/office/drawing/2014/main" id="{72BBAEDB-0EA9-96A2-423B-ECC1FAC5CDE7}"/>
              </a:ext>
            </a:extLst>
          </p:cNvPr>
          <p:cNvPicPr>
            <a:picLocks noChangeAspect="1"/>
          </p:cNvPicPr>
          <p:nvPr/>
        </p:nvPicPr>
        <p:blipFill>
          <a:blip r:embed="rId3"/>
          <a:stretch>
            <a:fillRect/>
          </a:stretch>
        </p:blipFill>
        <p:spPr>
          <a:xfrm>
            <a:off x="7237164" y="3384926"/>
            <a:ext cx="395749" cy="358878"/>
          </a:xfrm>
          <a:prstGeom prst="rect">
            <a:avLst/>
          </a:prstGeom>
        </p:spPr>
      </p:pic>
      <p:pic>
        <p:nvPicPr>
          <p:cNvPr id="22" name="Picture 14" descr="A green x on a black background&#10;&#10;Description automatically generated">
            <a:extLst>
              <a:ext uri="{FF2B5EF4-FFF2-40B4-BE49-F238E27FC236}">
                <a16:creationId xmlns:a16="http://schemas.microsoft.com/office/drawing/2014/main" id="{C9284539-6640-2A9D-1562-52615F925A81}"/>
              </a:ext>
            </a:extLst>
          </p:cNvPr>
          <p:cNvPicPr>
            <a:picLocks noChangeAspect="1"/>
          </p:cNvPicPr>
          <p:nvPr/>
        </p:nvPicPr>
        <p:blipFill>
          <a:blip r:embed="rId3"/>
          <a:stretch>
            <a:fillRect/>
          </a:stretch>
        </p:blipFill>
        <p:spPr>
          <a:xfrm>
            <a:off x="7237164" y="2751714"/>
            <a:ext cx="395749" cy="358878"/>
          </a:xfrm>
          <a:prstGeom prst="rect">
            <a:avLst/>
          </a:prstGeom>
        </p:spPr>
      </p:pic>
      <p:pic>
        <p:nvPicPr>
          <p:cNvPr id="23" name="Picture 14" descr="A green x on a black background&#10;&#10;Description automatically generated">
            <a:extLst>
              <a:ext uri="{FF2B5EF4-FFF2-40B4-BE49-F238E27FC236}">
                <a16:creationId xmlns:a16="http://schemas.microsoft.com/office/drawing/2014/main" id="{EABD6674-B72C-2BDA-613E-B77FFB4BB06E}"/>
              </a:ext>
            </a:extLst>
          </p:cNvPr>
          <p:cNvPicPr>
            <a:picLocks noChangeAspect="1"/>
          </p:cNvPicPr>
          <p:nvPr/>
        </p:nvPicPr>
        <p:blipFill>
          <a:blip r:embed="rId3"/>
          <a:stretch>
            <a:fillRect/>
          </a:stretch>
        </p:blipFill>
        <p:spPr>
          <a:xfrm>
            <a:off x="7237164" y="2021911"/>
            <a:ext cx="395749" cy="358878"/>
          </a:xfrm>
          <a:prstGeom prst="rect">
            <a:avLst/>
          </a:prstGeom>
        </p:spPr>
      </p:pic>
      <p:sp>
        <p:nvSpPr>
          <p:cNvPr id="25" name="Rectangle 24">
            <a:extLst>
              <a:ext uri="{FF2B5EF4-FFF2-40B4-BE49-F238E27FC236}">
                <a16:creationId xmlns:a16="http://schemas.microsoft.com/office/drawing/2014/main" id="{6373A072-048C-DC88-0E34-8DF9089183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pic>
        <p:nvPicPr>
          <p:cNvPr id="32" name="Picture 14" descr="A green x on a black background&#10;&#10;Description automatically generated">
            <a:extLst>
              <a:ext uri="{FF2B5EF4-FFF2-40B4-BE49-F238E27FC236}">
                <a16:creationId xmlns:a16="http://schemas.microsoft.com/office/drawing/2014/main" id="{302C2C29-6B87-4431-00E4-83FF270AF70A}"/>
              </a:ext>
            </a:extLst>
          </p:cNvPr>
          <p:cNvPicPr>
            <a:picLocks noChangeAspect="1"/>
          </p:cNvPicPr>
          <p:nvPr/>
        </p:nvPicPr>
        <p:blipFill>
          <a:blip r:embed="rId3"/>
          <a:stretch>
            <a:fillRect/>
          </a:stretch>
        </p:blipFill>
        <p:spPr>
          <a:xfrm>
            <a:off x="3521944" y="5556215"/>
            <a:ext cx="395749" cy="358878"/>
          </a:xfrm>
          <a:prstGeom prst="rect">
            <a:avLst/>
          </a:prstGeom>
        </p:spPr>
      </p:pic>
    </p:spTree>
    <p:extLst>
      <p:ext uri="{BB962C8B-B14F-4D97-AF65-F5344CB8AC3E}">
        <p14:creationId xmlns:p14="http://schemas.microsoft.com/office/powerpoint/2010/main" val="159523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8EF7-CED9-BB3C-E995-2749C361B724}"/>
              </a:ext>
            </a:extLst>
          </p:cNvPr>
          <p:cNvSpPr>
            <a:spLocks noGrp="1"/>
          </p:cNvSpPr>
          <p:nvPr>
            <p:ph type="title"/>
          </p:nvPr>
        </p:nvSpPr>
        <p:spPr>
          <a:xfrm>
            <a:off x="3013563" y="261668"/>
            <a:ext cx="5789284" cy="792162"/>
          </a:xfrm>
        </p:spPr>
        <p:txBody>
          <a:bodyPr>
            <a:normAutofit/>
          </a:bodyPr>
          <a:lstStyle/>
          <a:p>
            <a:r>
              <a:rPr lang="en-GB" sz="4000" b="1">
                <a:latin typeface="Calibri"/>
                <a:cs typeface="Calibri"/>
              </a:rPr>
              <a:t>Research Problem</a:t>
            </a:r>
            <a:endParaRPr lang="en-US" sz="4000" b="1"/>
          </a:p>
        </p:txBody>
      </p:sp>
      <p:sp>
        <p:nvSpPr>
          <p:cNvPr id="5" name="Rectangle 4">
            <a:extLst>
              <a:ext uri="{FF2B5EF4-FFF2-40B4-BE49-F238E27FC236}">
                <a16:creationId xmlns:a16="http://schemas.microsoft.com/office/drawing/2014/main" id="{DF2FD742-339B-3DF0-98CA-D303D78B18DD}"/>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6" name="Picture 6" descr="A cartoon of a monkey&#10;&#10;Description automatically generated">
            <a:extLst>
              <a:ext uri="{FF2B5EF4-FFF2-40B4-BE49-F238E27FC236}">
                <a16:creationId xmlns:a16="http://schemas.microsoft.com/office/drawing/2014/main" id="{476DC108-A339-7690-D7D6-28925756C1BB}"/>
              </a:ext>
            </a:extLst>
          </p:cNvPr>
          <p:cNvPicPr>
            <a:picLocks noChangeAspect="1"/>
          </p:cNvPicPr>
          <p:nvPr/>
        </p:nvPicPr>
        <p:blipFill>
          <a:blip r:embed="rId2"/>
          <a:stretch>
            <a:fillRect/>
          </a:stretch>
        </p:blipFill>
        <p:spPr>
          <a:xfrm rot="420000">
            <a:off x="7545614" y="1800643"/>
            <a:ext cx="3650342" cy="4581144"/>
          </a:xfrm>
          <a:prstGeom prst="rect">
            <a:avLst/>
          </a:prstGeom>
        </p:spPr>
      </p:pic>
      <p:sp>
        <p:nvSpPr>
          <p:cNvPr id="7" name="Thought Bubble: Cloud 6">
            <a:extLst>
              <a:ext uri="{FF2B5EF4-FFF2-40B4-BE49-F238E27FC236}">
                <a16:creationId xmlns:a16="http://schemas.microsoft.com/office/drawing/2014/main" id="{6D2AADA3-E0FA-FD5E-60EA-C0A460F801F0}"/>
              </a:ext>
            </a:extLst>
          </p:cNvPr>
          <p:cNvSpPr/>
          <p:nvPr/>
        </p:nvSpPr>
        <p:spPr>
          <a:xfrm rot="-360000" flipH="1">
            <a:off x="807356" y="1106714"/>
            <a:ext cx="6948714" cy="3955142"/>
          </a:xfrm>
          <a:prstGeom prst="cloudCallout">
            <a:avLst/>
          </a:prstGeom>
          <a:solidFill>
            <a:schemeClr val="accent5">
              <a:lumMod val="75000"/>
            </a:schemeClr>
          </a:solidFill>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endParaRPr lang="en-GB" sz="2800" b="1">
              <a:solidFill>
                <a:schemeClr val="bg1"/>
              </a:solidFill>
              <a:latin typeface="Calibri"/>
              <a:ea typeface="Calibri"/>
              <a:cs typeface="Calibri"/>
            </a:endParaRPr>
          </a:p>
          <a:p>
            <a:pPr algn="ctr"/>
            <a:r>
              <a:rPr lang="en-GB" sz="2800" b="1">
                <a:solidFill>
                  <a:schemeClr val="bg1"/>
                </a:solidFill>
                <a:latin typeface="Calibri"/>
                <a:ea typeface="Calibri"/>
                <a:cs typeface="Calibri"/>
              </a:rPr>
              <a:t>Sometimes macaques are arrived, but they are not making their own sounds.</a:t>
            </a:r>
            <a:endParaRPr lang="en-GB" sz="2800">
              <a:solidFill>
                <a:schemeClr val="bg1"/>
              </a:solidFill>
              <a:latin typeface="Calibri"/>
              <a:ea typeface="Calibri"/>
              <a:cs typeface="Calibri"/>
            </a:endParaRPr>
          </a:p>
          <a:p>
            <a:pPr algn="ctr"/>
            <a:r>
              <a:rPr lang="en-GB" sz="2800" b="1">
                <a:solidFill>
                  <a:schemeClr val="bg1"/>
                </a:solidFill>
                <a:latin typeface="Calibri"/>
                <a:ea typeface="Calibri"/>
                <a:cs typeface="Calibri"/>
              </a:rPr>
              <a:t>How to detect the macaques are arrived?</a:t>
            </a:r>
          </a:p>
          <a:p>
            <a:pPr algn="ctr"/>
            <a:endParaRPr lang="en-GB" sz="2800" b="1">
              <a:solidFill>
                <a:schemeClr val="bg1"/>
              </a:solidFill>
              <a:latin typeface="Calibri"/>
              <a:ea typeface="Calibri"/>
              <a:cs typeface="Calibri"/>
            </a:endParaRPr>
          </a:p>
          <a:p>
            <a:pPr algn="ctr"/>
            <a:endParaRPr lang="en-GB" sz="2800" b="1">
              <a:solidFill>
                <a:schemeClr val="bg1"/>
              </a:solidFill>
              <a:latin typeface="Calibri"/>
              <a:ea typeface="Calibri"/>
              <a:cs typeface="Calibri"/>
            </a:endParaRPr>
          </a:p>
        </p:txBody>
      </p:sp>
      <p:sp>
        <p:nvSpPr>
          <p:cNvPr id="4" name="Rectangle 3">
            <a:extLst>
              <a:ext uri="{FF2B5EF4-FFF2-40B4-BE49-F238E27FC236}">
                <a16:creationId xmlns:a16="http://schemas.microsoft.com/office/drawing/2014/main" id="{26E113C1-C70E-FA26-8391-CEF6E6246AF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spTree>
    <p:extLst>
      <p:ext uri="{BB962C8B-B14F-4D97-AF65-F5344CB8AC3E}">
        <p14:creationId xmlns:p14="http://schemas.microsoft.com/office/powerpoint/2010/main" val="411995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6C80-E2DA-CD7E-9E68-E7B8D5FEE4C9}"/>
              </a:ext>
            </a:extLst>
          </p:cNvPr>
          <p:cNvSpPr>
            <a:spLocks noGrp="1"/>
          </p:cNvSpPr>
          <p:nvPr>
            <p:ph type="title"/>
          </p:nvPr>
        </p:nvSpPr>
        <p:spPr/>
        <p:txBody>
          <a:bodyPr>
            <a:normAutofit/>
          </a:bodyPr>
          <a:lstStyle/>
          <a:p>
            <a:r>
              <a:rPr lang="en-GB" sz="4000" b="1">
                <a:latin typeface="Calibri"/>
                <a:cs typeface="Calibri"/>
              </a:rPr>
              <a:t>Main Objectives</a:t>
            </a:r>
            <a:endParaRPr lang="en-US" sz="4000"/>
          </a:p>
        </p:txBody>
      </p:sp>
      <p:sp>
        <p:nvSpPr>
          <p:cNvPr id="4" name="TextBox 3">
            <a:extLst>
              <a:ext uri="{FF2B5EF4-FFF2-40B4-BE49-F238E27FC236}">
                <a16:creationId xmlns:a16="http://schemas.microsoft.com/office/drawing/2014/main" id="{9631EEA3-4C47-1554-670E-7618FA7B8600}"/>
              </a:ext>
            </a:extLst>
          </p:cNvPr>
          <p:cNvSpPr txBox="1"/>
          <p:nvPr/>
        </p:nvSpPr>
        <p:spPr>
          <a:xfrm>
            <a:off x="1321678" y="1986130"/>
            <a:ext cx="965345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Font typeface="Wingdings"/>
              <a:buChar char="§"/>
            </a:pPr>
            <a:r>
              <a:rPr lang="en-GB" sz="3200">
                <a:latin typeface="Calibri"/>
                <a:ea typeface="Cambria"/>
                <a:cs typeface="Calibri"/>
              </a:rPr>
              <a:t>Preliminary</a:t>
            </a:r>
            <a:r>
              <a:rPr lang="en-GB">
                <a:latin typeface="Cambria"/>
                <a:ea typeface="Cambria"/>
                <a:cs typeface="Calibri"/>
              </a:rPr>
              <a:t> </a:t>
            </a:r>
            <a:r>
              <a:rPr lang="en-GB" sz="3200">
                <a:latin typeface="Calibri"/>
                <a:ea typeface="Cambria"/>
                <a:cs typeface="Calibri"/>
              </a:rPr>
              <a:t>detection of presence of crop raiding macaque monkeys through ambient noise analysis</a:t>
            </a:r>
            <a:endParaRPr lang="en-US" err="1">
              <a:ea typeface="Cambria"/>
            </a:endParaRPr>
          </a:p>
        </p:txBody>
      </p:sp>
      <p:sp>
        <p:nvSpPr>
          <p:cNvPr id="6" name="Rectangle 5">
            <a:extLst>
              <a:ext uri="{FF2B5EF4-FFF2-40B4-BE49-F238E27FC236}">
                <a16:creationId xmlns:a16="http://schemas.microsoft.com/office/drawing/2014/main" id="{36F8D53E-8BE3-4099-E52D-2F216EEC8955}"/>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5" name="Rectangle 4">
            <a:extLst>
              <a:ext uri="{FF2B5EF4-FFF2-40B4-BE49-F238E27FC236}">
                <a16:creationId xmlns:a16="http://schemas.microsoft.com/office/drawing/2014/main" id="{FBEB783A-7AA9-A7F3-FE40-430DF8155E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spTree>
    <p:extLst>
      <p:ext uri="{BB962C8B-B14F-4D97-AF65-F5344CB8AC3E}">
        <p14:creationId xmlns:p14="http://schemas.microsoft.com/office/powerpoint/2010/main" val="1198417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36A2-ECB7-FD90-BAE6-83FDBCA46CD1}"/>
              </a:ext>
            </a:extLst>
          </p:cNvPr>
          <p:cNvSpPr>
            <a:spLocks noGrp="1"/>
          </p:cNvSpPr>
          <p:nvPr>
            <p:ph type="title"/>
          </p:nvPr>
        </p:nvSpPr>
        <p:spPr/>
        <p:txBody>
          <a:bodyPr>
            <a:normAutofit/>
          </a:bodyPr>
          <a:lstStyle/>
          <a:p>
            <a:r>
              <a:rPr lang="en-GB" sz="4000" b="1">
                <a:latin typeface="Calibri"/>
                <a:cs typeface="Calibri"/>
              </a:rPr>
              <a:t>Sub Objectives</a:t>
            </a:r>
            <a:endParaRPr lang="en-US" sz="4000"/>
          </a:p>
        </p:txBody>
      </p:sp>
      <p:sp>
        <p:nvSpPr>
          <p:cNvPr id="4" name="TextBox 3">
            <a:extLst>
              <a:ext uri="{FF2B5EF4-FFF2-40B4-BE49-F238E27FC236}">
                <a16:creationId xmlns:a16="http://schemas.microsoft.com/office/drawing/2014/main" id="{A0936B3B-BAA5-AC11-B04F-81E1B61A410F}"/>
              </a:ext>
            </a:extLst>
          </p:cNvPr>
          <p:cNvSpPr txBox="1"/>
          <p:nvPr/>
        </p:nvSpPr>
        <p:spPr>
          <a:xfrm>
            <a:off x="827946" y="1101051"/>
            <a:ext cx="10134757" cy="57061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
            </a:pPr>
            <a:r>
              <a:rPr lang="en-GB" sz="3200">
                <a:latin typeface="Calibri"/>
                <a:ea typeface="+mn-lt"/>
                <a:cs typeface="+mn-lt"/>
              </a:rPr>
              <a:t>Getting the input data from the device and saving it in a cloud.</a:t>
            </a:r>
            <a:endParaRPr lang="en-US" sz="3200">
              <a:latin typeface="Calibri"/>
              <a:ea typeface="+mn-lt"/>
              <a:cs typeface="+mn-lt"/>
            </a:endParaRPr>
          </a:p>
          <a:p>
            <a:pPr marL="457200" indent="-457200">
              <a:spcBef>
                <a:spcPct val="20000"/>
              </a:spcBef>
              <a:buFont typeface="Wingdings,Sans-Serif"/>
              <a:buChar char="§"/>
            </a:pPr>
            <a:r>
              <a:rPr lang="en-US" sz="3200">
                <a:latin typeface="Calibri"/>
                <a:ea typeface="Calibri"/>
                <a:cs typeface="Calibri"/>
              </a:rPr>
              <a:t>Classify audio as macaque noise or non-macaque noise for effective detection</a:t>
            </a:r>
          </a:p>
          <a:p>
            <a:pPr marL="457200" indent="-457200">
              <a:buFont typeface="Wingdings"/>
              <a:buChar char="§"/>
            </a:pPr>
            <a:r>
              <a:rPr lang="en-GB" sz="3200">
                <a:latin typeface="Calibri"/>
                <a:ea typeface="+mn-lt"/>
                <a:cs typeface="+mn-lt"/>
              </a:rPr>
              <a:t>Implement the model by developing the algorithm and calculate the probability to having macaque by considering ambient sounds.</a:t>
            </a:r>
          </a:p>
          <a:p>
            <a:pPr marL="457200" indent="-457200">
              <a:buFont typeface="Wingdings"/>
              <a:buChar char="§"/>
            </a:pPr>
            <a:r>
              <a:rPr lang="en-GB" sz="3200">
                <a:latin typeface="Calibri"/>
                <a:ea typeface="Cambria"/>
                <a:cs typeface="Calibri"/>
              </a:rPr>
              <a:t>Give </a:t>
            </a:r>
            <a:r>
              <a:rPr lang="en-GB" sz="3200">
                <a:latin typeface="Calibri"/>
                <a:ea typeface="+mn-lt"/>
                <a:cs typeface="+mn-lt"/>
              </a:rPr>
              <a:t>preliminary output about having </a:t>
            </a:r>
            <a:r>
              <a:rPr lang="en-GB" sz="3200">
                <a:latin typeface="Calibri"/>
                <a:ea typeface="+mn-lt"/>
                <a:cs typeface="Calibri"/>
              </a:rPr>
              <a:t>macaque </a:t>
            </a:r>
            <a:r>
              <a:rPr lang="en-GB" sz="3200">
                <a:latin typeface="Calibri"/>
                <a:ea typeface="+mn-lt"/>
                <a:cs typeface="+mn-lt"/>
              </a:rPr>
              <a:t>according to the probability</a:t>
            </a:r>
            <a:endParaRPr lang="en-GB" sz="3200">
              <a:latin typeface="Calibri"/>
              <a:ea typeface="Cambria"/>
              <a:cs typeface="Calibri"/>
            </a:endParaRPr>
          </a:p>
          <a:p>
            <a:pPr marL="457200" indent="-457200">
              <a:spcBef>
                <a:spcPct val="20000"/>
              </a:spcBef>
              <a:buFont typeface="Wingdings,Sans-Serif"/>
              <a:buChar char="§"/>
            </a:pPr>
            <a:r>
              <a:rPr lang="en-US" sz="3200">
                <a:latin typeface="Calibri"/>
                <a:ea typeface="Calibri"/>
                <a:cs typeface="Calibri"/>
              </a:rPr>
              <a:t>Deployment and real-time detection</a:t>
            </a:r>
          </a:p>
          <a:p>
            <a:pPr marL="457200" indent="-457200">
              <a:buFont typeface="Wingdings"/>
              <a:buChar char="§"/>
            </a:pPr>
            <a:endParaRPr lang="en-GB" sz="3200">
              <a:latin typeface="Calibri"/>
              <a:ea typeface="Cambria"/>
              <a:cs typeface="Calibri"/>
            </a:endParaRPr>
          </a:p>
        </p:txBody>
      </p:sp>
      <p:sp>
        <p:nvSpPr>
          <p:cNvPr id="6" name="Rectangle 5">
            <a:extLst>
              <a:ext uri="{FF2B5EF4-FFF2-40B4-BE49-F238E27FC236}">
                <a16:creationId xmlns:a16="http://schemas.microsoft.com/office/drawing/2014/main" id="{432B42C4-B010-26B9-3C49-113B084175C7}"/>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5" name="Rectangle 4">
            <a:extLst>
              <a:ext uri="{FF2B5EF4-FFF2-40B4-BE49-F238E27FC236}">
                <a16:creationId xmlns:a16="http://schemas.microsoft.com/office/drawing/2014/main" id="{E73D299C-B6FC-A2A2-ED5B-310B1C54525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spTree>
    <p:extLst>
      <p:ext uri="{BB962C8B-B14F-4D97-AF65-F5344CB8AC3E}">
        <p14:creationId xmlns:p14="http://schemas.microsoft.com/office/powerpoint/2010/main" val="3162205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1E1C-1A3E-290D-BA7E-815FF4AF6CEE}"/>
              </a:ext>
            </a:extLst>
          </p:cNvPr>
          <p:cNvSpPr>
            <a:spLocks noGrp="1"/>
          </p:cNvSpPr>
          <p:nvPr>
            <p:ph type="ctrTitle"/>
          </p:nvPr>
        </p:nvSpPr>
        <p:spPr>
          <a:xfrm>
            <a:off x="1638300" y="152400"/>
            <a:ext cx="8915400" cy="838201"/>
          </a:xfrm>
        </p:spPr>
        <p:txBody>
          <a:bodyPr>
            <a:normAutofit/>
          </a:bodyPr>
          <a:lstStyle/>
          <a:p>
            <a:r>
              <a:rPr lang="en-US" sz="4000" b="1" i="0" u="none" strike="noStrike" baseline="0">
                <a:latin typeface="Calibri-Bold"/>
              </a:rPr>
              <a:t>Team Members</a:t>
            </a:r>
            <a:endParaRPr lang="en-US" sz="8000"/>
          </a:p>
        </p:txBody>
      </p:sp>
      <p:graphicFrame>
        <p:nvGraphicFramePr>
          <p:cNvPr id="4" name="Table 4">
            <a:extLst>
              <a:ext uri="{FF2B5EF4-FFF2-40B4-BE49-F238E27FC236}">
                <a16:creationId xmlns:a16="http://schemas.microsoft.com/office/drawing/2014/main" id="{D51716C8-F5AC-EB47-6EAB-50F4E5BB4DF5}"/>
              </a:ext>
            </a:extLst>
          </p:cNvPr>
          <p:cNvGraphicFramePr>
            <a:graphicFrameLocks noGrp="1"/>
          </p:cNvGraphicFramePr>
          <p:nvPr>
            <p:extLst>
              <p:ext uri="{D42A27DB-BD31-4B8C-83A1-F6EECF244321}">
                <p14:modId xmlns:p14="http://schemas.microsoft.com/office/powerpoint/2010/main" val="3380318309"/>
              </p:ext>
            </p:extLst>
          </p:nvPr>
        </p:nvGraphicFramePr>
        <p:xfrm>
          <a:off x="566468" y="2590800"/>
          <a:ext cx="6248400" cy="2819400"/>
        </p:xfrm>
        <a:graphic>
          <a:graphicData uri="http://schemas.openxmlformats.org/drawingml/2006/table">
            <a:tbl>
              <a:tblPr firstRow="1" bandRow="1">
                <a:tableStyleId>{7DF18680-E054-41AD-8BC1-D1AEF772440D}</a:tableStyleId>
              </a:tblPr>
              <a:tblGrid>
                <a:gridCol w="3124200">
                  <a:extLst>
                    <a:ext uri="{9D8B030D-6E8A-4147-A177-3AD203B41FA5}">
                      <a16:colId xmlns:a16="http://schemas.microsoft.com/office/drawing/2014/main" val="1634415005"/>
                    </a:ext>
                  </a:extLst>
                </a:gridCol>
                <a:gridCol w="3124200">
                  <a:extLst>
                    <a:ext uri="{9D8B030D-6E8A-4147-A177-3AD203B41FA5}">
                      <a16:colId xmlns:a16="http://schemas.microsoft.com/office/drawing/2014/main" val="314166743"/>
                    </a:ext>
                  </a:extLst>
                </a:gridCol>
              </a:tblGrid>
              <a:tr h="563880">
                <a:tc>
                  <a:txBody>
                    <a:bodyPr/>
                    <a:lstStyle/>
                    <a:p>
                      <a:r>
                        <a:rPr lang="en-US"/>
                        <a:t>Team Member Name</a:t>
                      </a:r>
                    </a:p>
                  </a:txBody>
                  <a:tcPr/>
                </a:tc>
                <a:tc>
                  <a:txBody>
                    <a:bodyPr/>
                    <a:lstStyle/>
                    <a:p>
                      <a:r>
                        <a:rPr lang="en-US"/>
                        <a:t>IT Number</a:t>
                      </a:r>
                    </a:p>
                  </a:txBody>
                  <a:tcPr/>
                </a:tc>
                <a:extLst>
                  <a:ext uri="{0D108BD9-81ED-4DB2-BD59-A6C34878D82A}">
                    <a16:rowId xmlns:a16="http://schemas.microsoft.com/office/drawing/2014/main" val="711480340"/>
                  </a:ext>
                </a:extLst>
              </a:tr>
              <a:tr h="563880">
                <a:tc>
                  <a:txBody>
                    <a:bodyPr/>
                    <a:lstStyle/>
                    <a:p>
                      <a:r>
                        <a:rPr lang="en-US" sz="1800" b="0" kern="1200">
                          <a:solidFill>
                            <a:schemeClr val="dk1"/>
                          </a:solidFill>
                          <a:effectLst/>
                        </a:rPr>
                        <a:t>Senanayake P.M.</a:t>
                      </a:r>
                      <a:endParaRPr lang="en-US"/>
                    </a:p>
                  </a:txBody>
                  <a:tcPr/>
                </a:tc>
                <a:tc>
                  <a:txBody>
                    <a:bodyPr/>
                    <a:lstStyle/>
                    <a:p>
                      <a:r>
                        <a:rPr lang="en-US" sz="1800" b="0" kern="1200">
                          <a:solidFill>
                            <a:schemeClr val="dk1"/>
                          </a:solidFill>
                          <a:effectLst/>
                        </a:rPr>
                        <a:t>IT20606756</a:t>
                      </a:r>
                      <a:endParaRPr lang="en-US"/>
                    </a:p>
                  </a:txBody>
                  <a:tcPr/>
                </a:tc>
                <a:extLst>
                  <a:ext uri="{0D108BD9-81ED-4DB2-BD59-A6C34878D82A}">
                    <a16:rowId xmlns:a16="http://schemas.microsoft.com/office/drawing/2014/main" val="1886967803"/>
                  </a:ext>
                </a:extLst>
              </a:tr>
              <a:tr h="563880">
                <a:tc>
                  <a:txBody>
                    <a:bodyPr/>
                    <a:lstStyle/>
                    <a:p>
                      <a:r>
                        <a:rPr lang="en-US"/>
                        <a:t>Withanage P.W.E.L.</a:t>
                      </a:r>
                    </a:p>
                  </a:txBody>
                  <a:tcPr/>
                </a:tc>
                <a:tc>
                  <a:txBody>
                    <a:bodyPr/>
                    <a:lstStyle/>
                    <a:p>
                      <a:r>
                        <a:rPr lang="en-US"/>
                        <a:t>IT20600334</a:t>
                      </a:r>
                    </a:p>
                  </a:txBody>
                  <a:tcPr/>
                </a:tc>
                <a:extLst>
                  <a:ext uri="{0D108BD9-81ED-4DB2-BD59-A6C34878D82A}">
                    <a16:rowId xmlns:a16="http://schemas.microsoft.com/office/drawing/2014/main" val="477087058"/>
                  </a:ext>
                </a:extLst>
              </a:tr>
              <a:tr h="563880">
                <a:tc>
                  <a:txBody>
                    <a:bodyPr/>
                    <a:lstStyle/>
                    <a:p>
                      <a:r>
                        <a:rPr lang="en-US"/>
                        <a:t>Wijesinha W.S.S</a:t>
                      </a:r>
                    </a:p>
                  </a:txBody>
                  <a:tcPr/>
                </a:tc>
                <a:tc>
                  <a:txBody>
                    <a:bodyPr/>
                    <a:lstStyle/>
                    <a:p>
                      <a:r>
                        <a:rPr lang="en-US"/>
                        <a:t>IT20641092</a:t>
                      </a:r>
                    </a:p>
                  </a:txBody>
                  <a:tcPr/>
                </a:tc>
                <a:extLst>
                  <a:ext uri="{0D108BD9-81ED-4DB2-BD59-A6C34878D82A}">
                    <a16:rowId xmlns:a16="http://schemas.microsoft.com/office/drawing/2014/main" val="1410163657"/>
                  </a:ext>
                </a:extLst>
              </a:tr>
              <a:tr h="563880">
                <a:tc>
                  <a:txBody>
                    <a:bodyPr/>
                    <a:lstStyle/>
                    <a:p>
                      <a:r>
                        <a:rPr lang="en-US"/>
                        <a:t>Anuththara R.M.C </a:t>
                      </a:r>
                    </a:p>
                  </a:txBody>
                  <a:tcPr/>
                </a:tc>
                <a:tc>
                  <a:txBody>
                    <a:bodyPr/>
                    <a:lstStyle/>
                    <a:p>
                      <a:r>
                        <a:rPr lang="en-US"/>
                        <a:t>IT20637064</a:t>
                      </a:r>
                    </a:p>
                  </a:txBody>
                  <a:tcPr/>
                </a:tc>
                <a:extLst>
                  <a:ext uri="{0D108BD9-81ED-4DB2-BD59-A6C34878D82A}">
                    <a16:rowId xmlns:a16="http://schemas.microsoft.com/office/drawing/2014/main" val="870725590"/>
                  </a:ext>
                </a:extLst>
              </a:tr>
            </a:tbl>
          </a:graphicData>
        </a:graphic>
      </p:graphicFrame>
      <p:sp>
        <p:nvSpPr>
          <p:cNvPr id="5" name="Title 1">
            <a:extLst>
              <a:ext uri="{FF2B5EF4-FFF2-40B4-BE49-F238E27FC236}">
                <a16:creationId xmlns:a16="http://schemas.microsoft.com/office/drawing/2014/main" id="{C62FBE92-AE76-6E17-6962-65C79912B1AA}"/>
              </a:ext>
            </a:extLst>
          </p:cNvPr>
          <p:cNvSpPr txBox="1">
            <a:spLocks/>
          </p:cNvSpPr>
          <p:nvPr/>
        </p:nvSpPr>
        <p:spPr>
          <a:xfrm>
            <a:off x="533400" y="1086196"/>
            <a:ext cx="8915400" cy="838201"/>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2400" b="1" i="0" u="none" strike="noStrike" baseline="0">
                <a:latin typeface="Calibri-Bold"/>
              </a:rPr>
              <a:t>Supervisor </a:t>
            </a:r>
            <a:r>
              <a:rPr lang="en-US" sz="2800" b="1" i="0" u="none" strike="noStrike" baseline="0">
                <a:latin typeface="Calibri-Bold"/>
              </a:rPr>
              <a:t>: </a:t>
            </a:r>
            <a:r>
              <a:rPr lang="en-US" sz="2000" b="1">
                <a:latin typeface="Adobe Devanagari"/>
              </a:rPr>
              <a:t>Mr. Vishan </a:t>
            </a:r>
            <a:r>
              <a:rPr lang="en-US" sz="2000" b="1" err="1">
                <a:latin typeface="Adobe Devanagari"/>
              </a:rPr>
              <a:t>Jayasinghearachchi</a:t>
            </a:r>
            <a:endParaRPr lang="en-US" sz="2400" b="1" i="0" u="none" strike="noStrike" baseline="0" err="1">
              <a:latin typeface="Calibri" panose="020F0502020204030204" pitchFamily="34" charset="0"/>
            </a:endParaRPr>
          </a:p>
          <a:p>
            <a:pPr algn="l"/>
            <a:r>
              <a:rPr lang="en-US" sz="2400" b="1" i="0" u="none" strike="noStrike" baseline="0">
                <a:latin typeface="Calibri-Bold"/>
              </a:rPr>
              <a:t>Co-Supervisor </a:t>
            </a:r>
            <a:r>
              <a:rPr lang="en-US" sz="2800" b="1" i="0" u="none" strike="noStrike" baseline="0">
                <a:latin typeface="Calibri-Bold"/>
              </a:rPr>
              <a:t>: </a:t>
            </a:r>
            <a:r>
              <a:rPr lang="en-US" sz="2000" b="1">
                <a:latin typeface="Adobe Devanagari"/>
              </a:rPr>
              <a:t>Mr. Samadhi Rathnayake</a:t>
            </a:r>
            <a:endParaRPr lang="en-US" sz="1800" b="1">
              <a:latin typeface="Adobe Devanagari"/>
            </a:endParaRPr>
          </a:p>
        </p:txBody>
      </p:sp>
      <p:sp>
        <p:nvSpPr>
          <p:cNvPr id="6" name="Rectangle 5">
            <a:extLst>
              <a:ext uri="{FF2B5EF4-FFF2-40B4-BE49-F238E27FC236}">
                <a16:creationId xmlns:a16="http://schemas.microsoft.com/office/drawing/2014/main" id="{76A383F9-2A71-4BC7-BF57-832766A11789}"/>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2" name="Picture 11" descr="A group of people in suits standing in front of a white board&#10;&#10;Description automatically generated">
            <a:extLst>
              <a:ext uri="{FF2B5EF4-FFF2-40B4-BE49-F238E27FC236}">
                <a16:creationId xmlns:a16="http://schemas.microsoft.com/office/drawing/2014/main" id="{AB17DF18-B516-ABBB-0604-83D7B8E7A3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1924397"/>
            <a:ext cx="5715000" cy="5715000"/>
          </a:xfrm>
          <a:prstGeom prst="rect">
            <a:avLst/>
          </a:prstGeom>
        </p:spPr>
      </p:pic>
    </p:spTree>
    <p:extLst>
      <p:ext uri="{BB962C8B-B14F-4D97-AF65-F5344CB8AC3E}">
        <p14:creationId xmlns:p14="http://schemas.microsoft.com/office/powerpoint/2010/main" val="2038894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86657" y="4677229"/>
            <a:ext cx="11684000" cy="792162"/>
          </a:xfrm>
        </p:spPr>
        <p:txBody>
          <a:bodyPr>
            <a:normAutofit/>
          </a:bodyPr>
          <a:lstStyle/>
          <a:p>
            <a:r>
              <a:rPr lang="en-US" b="1">
                <a:latin typeface="Adobe Devanagari"/>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pic>
        <p:nvPicPr>
          <p:cNvPr id="2" name="Picture 2" descr="A group of people holding up a puzzle piece&#10;&#10;Description automatically generated">
            <a:extLst>
              <a:ext uri="{FF2B5EF4-FFF2-40B4-BE49-F238E27FC236}">
                <a16:creationId xmlns:a16="http://schemas.microsoft.com/office/drawing/2014/main" id="{C97C9391-5992-E860-6CC8-010F52AB0B8E}"/>
              </a:ext>
            </a:extLst>
          </p:cNvPr>
          <p:cNvPicPr>
            <a:picLocks noChangeAspect="1"/>
          </p:cNvPicPr>
          <p:nvPr/>
        </p:nvPicPr>
        <p:blipFill>
          <a:blip r:embed="rId2"/>
          <a:stretch>
            <a:fillRect/>
          </a:stretch>
        </p:blipFill>
        <p:spPr>
          <a:xfrm>
            <a:off x="3082472" y="631371"/>
            <a:ext cx="5410199" cy="4053114"/>
          </a:xfrm>
          <a:prstGeom prst="rect">
            <a:avLst/>
          </a:prstGeom>
        </p:spPr>
      </p:pic>
    </p:spTree>
    <p:extLst>
      <p:ext uri="{BB962C8B-B14F-4D97-AF65-F5344CB8AC3E}">
        <p14:creationId xmlns:p14="http://schemas.microsoft.com/office/powerpoint/2010/main" val="57531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71156" y="295293"/>
            <a:ext cx="11684000" cy="792162"/>
          </a:xfrm>
        </p:spPr>
        <p:txBody>
          <a:bodyPr>
            <a:normAutofit/>
          </a:bodyPr>
          <a:lstStyle/>
          <a:p>
            <a:r>
              <a:rPr lang="en-US" sz="3200" b="1">
                <a:latin typeface="Adobe Devanagari"/>
              </a:rPr>
              <a:t>System Architecture </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sp>
        <p:nvSpPr>
          <p:cNvPr id="7" name="Rectangle 6">
            <a:extLst>
              <a:ext uri="{FF2B5EF4-FFF2-40B4-BE49-F238E27FC236}">
                <a16:creationId xmlns:a16="http://schemas.microsoft.com/office/drawing/2014/main" id="{050A601B-E03F-633A-7964-D29CCEFF1886}"/>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2" name="TextBox 1">
            <a:extLst>
              <a:ext uri="{FF2B5EF4-FFF2-40B4-BE49-F238E27FC236}">
                <a16:creationId xmlns:a16="http://schemas.microsoft.com/office/drawing/2014/main" id="{B428E459-FB34-4E37-3D99-85C2BCA98978}"/>
              </a:ext>
            </a:extLst>
          </p:cNvPr>
          <p:cNvSpPr txBox="1"/>
          <p:nvPr/>
        </p:nvSpPr>
        <p:spPr>
          <a:xfrm>
            <a:off x="958170" y="4468672"/>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Sound sensor</a:t>
            </a:r>
            <a:endParaRPr lang="en-GB"/>
          </a:p>
        </p:txBody>
      </p:sp>
      <p:sp>
        <p:nvSpPr>
          <p:cNvPr id="3" name="TextBox 2">
            <a:extLst>
              <a:ext uri="{FF2B5EF4-FFF2-40B4-BE49-F238E27FC236}">
                <a16:creationId xmlns:a16="http://schemas.microsoft.com/office/drawing/2014/main" id="{4EF10D4A-1F22-7630-4D67-52BDE1412FBC}"/>
              </a:ext>
            </a:extLst>
          </p:cNvPr>
          <p:cNvSpPr txBox="1"/>
          <p:nvPr/>
        </p:nvSpPr>
        <p:spPr>
          <a:xfrm>
            <a:off x="310362" y="1102055"/>
            <a:ext cx="14908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Monkey</a:t>
            </a:r>
          </a:p>
          <a:p>
            <a:r>
              <a:rPr lang="en-GB">
                <a:ea typeface="Cambria"/>
              </a:rPr>
              <a:t>Sounds and branch broken sounds</a:t>
            </a:r>
          </a:p>
        </p:txBody>
      </p:sp>
      <p:sp>
        <p:nvSpPr>
          <p:cNvPr id="10" name="TextBox 9">
            <a:extLst>
              <a:ext uri="{FF2B5EF4-FFF2-40B4-BE49-F238E27FC236}">
                <a16:creationId xmlns:a16="http://schemas.microsoft.com/office/drawing/2014/main" id="{4AF5F1EE-E279-A5C2-D209-7F0EE1140E91}"/>
              </a:ext>
            </a:extLst>
          </p:cNvPr>
          <p:cNvSpPr txBox="1"/>
          <p:nvPr/>
        </p:nvSpPr>
        <p:spPr>
          <a:xfrm>
            <a:off x="7132920" y="1953793"/>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ML module</a:t>
            </a:r>
          </a:p>
        </p:txBody>
      </p:sp>
      <p:sp>
        <p:nvSpPr>
          <p:cNvPr id="12" name="TextBox 11">
            <a:extLst>
              <a:ext uri="{FF2B5EF4-FFF2-40B4-BE49-F238E27FC236}">
                <a16:creationId xmlns:a16="http://schemas.microsoft.com/office/drawing/2014/main" id="{3C8DCD82-C612-02EB-85BF-9885172826F7}"/>
              </a:ext>
            </a:extLst>
          </p:cNvPr>
          <p:cNvSpPr txBox="1"/>
          <p:nvPr/>
        </p:nvSpPr>
        <p:spPr>
          <a:xfrm>
            <a:off x="6131803" y="4132309"/>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Mobile App </a:t>
            </a:r>
          </a:p>
        </p:txBody>
      </p:sp>
      <p:sp>
        <p:nvSpPr>
          <p:cNvPr id="16" name="TextBox 15">
            <a:extLst>
              <a:ext uri="{FF2B5EF4-FFF2-40B4-BE49-F238E27FC236}">
                <a16:creationId xmlns:a16="http://schemas.microsoft.com/office/drawing/2014/main" id="{16291717-2CB5-D081-1BC1-5B9F9812F74F}"/>
              </a:ext>
            </a:extLst>
          </p:cNvPr>
          <p:cNvSpPr txBox="1"/>
          <p:nvPr/>
        </p:nvSpPr>
        <p:spPr>
          <a:xfrm>
            <a:off x="1580692" y="2040715"/>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Detect the sounds</a:t>
            </a:r>
          </a:p>
        </p:txBody>
      </p:sp>
      <p:cxnSp>
        <p:nvCxnSpPr>
          <p:cNvPr id="17" name="Straight Arrow Connector 16">
            <a:extLst>
              <a:ext uri="{FF2B5EF4-FFF2-40B4-BE49-F238E27FC236}">
                <a16:creationId xmlns:a16="http://schemas.microsoft.com/office/drawing/2014/main" id="{05CE2BE1-1487-2F87-E6A2-BC3DC352D6F4}"/>
              </a:ext>
            </a:extLst>
          </p:cNvPr>
          <p:cNvCxnSpPr>
            <a:cxnSpLocks/>
          </p:cNvCxnSpPr>
          <p:nvPr/>
        </p:nvCxnSpPr>
        <p:spPr>
          <a:xfrm>
            <a:off x="1267185" y="1507550"/>
            <a:ext cx="635941" cy="180216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63E14799-20EE-5ED6-3D0B-696C0965AC5F}"/>
              </a:ext>
            </a:extLst>
          </p:cNvPr>
          <p:cNvSpPr txBox="1"/>
          <p:nvPr/>
        </p:nvSpPr>
        <p:spPr>
          <a:xfrm>
            <a:off x="2783267" y="2870470"/>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Store data</a:t>
            </a:r>
          </a:p>
        </p:txBody>
      </p:sp>
      <p:cxnSp>
        <p:nvCxnSpPr>
          <p:cNvPr id="21" name="Straight Arrow Connector 20">
            <a:extLst>
              <a:ext uri="{FF2B5EF4-FFF2-40B4-BE49-F238E27FC236}">
                <a16:creationId xmlns:a16="http://schemas.microsoft.com/office/drawing/2014/main" id="{D2A0213A-1809-8C3E-1858-0B36FAD118EA}"/>
              </a:ext>
            </a:extLst>
          </p:cNvPr>
          <p:cNvCxnSpPr>
            <a:cxnSpLocks/>
          </p:cNvCxnSpPr>
          <p:nvPr/>
        </p:nvCxnSpPr>
        <p:spPr>
          <a:xfrm>
            <a:off x="2690542" y="3373466"/>
            <a:ext cx="1647645" cy="862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2" name="TextBox 21">
            <a:extLst>
              <a:ext uri="{FF2B5EF4-FFF2-40B4-BE49-F238E27FC236}">
                <a16:creationId xmlns:a16="http://schemas.microsoft.com/office/drawing/2014/main" id="{1046BBD4-5B7F-3631-CCD2-CD663037327B}"/>
              </a:ext>
            </a:extLst>
          </p:cNvPr>
          <p:cNvSpPr txBox="1"/>
          <p:nvPr/>
        </p:nvSpPr>
        <p:spPr>
          <a:xfrm>
            <a:off x="2783266" y="3618092"/>
            <a:ext cx="14908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Preprocess data and label</a:t>
            </a:r>
          </a:p>
        </p:txBody>
      </p:sp>
      <p:sp>
        <p:nvSpPr>
          <p:cNvPr id="23" name="TextBox 22">
            <a:extLst>
              <a:ext uri="{FF2B5EF4-FFF2-40B4-BE49-F238E27FC236}">
                <a16:creationId xmlns:a16="http://schemas.microsoft.com/office/drawing/2014/main" id="{BFE1BC74-58AB-08F2-F934-C02BEDBF5971}"/>
              </a:ext>
            </a:extLst>
          </p:cNvPr>
          <p:cNvSpPr txBox="1"/>
          <p:nvPr/>
        </p:nvSpPr>
        <p:spPr>
          <a:xfrm>
            <a:off x="6093979" y="2233945"/>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Implement a module</a:t>
            </a:r>
          </a:p>
        </p:txBody>
      </p:sp>
      <p:cxnSp>
        <p:nvCxnSpPr>
          <p:cNvPr id="24" name="Straight Arrow Connector 23">
            <a:extLst>
              <a:ext uri="{FF2B5EF4-FFF2-40B4-BE49-F238E27FC236}">
                <a16:creationId xmlns:a16="http://schemas.microsoft.com/office/drawing/2014/main" id="{8C63E22F-DA97-630B-6C45-752D0C1CE9E2}"/>
              </a:ext>
            </a:extLst>
          </p:cNvPr>
          <p:cNvCxnSpPr>
            <a:cxnSpLocks/>
          </p:cNvCxnSpPr>
          <p:nvPr/>
        </p:nvCxnSpPr>
        <p:spPr>
          <a:xfrm flipV="1">
            <a:off x="5424293" y="1527786"/>
            <a:ext cx="1425262" cy="102561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7" name="TextBox 26">
            <a:extLst>
              <a:ext uri="{FF2B5EF4-FFF2-40B4-BE49-F238E27FC236}">
                <a16:creationId xmlns:a16="http://schemas.microsoft.com/office/drawing/2014/main" id="{2797D39E-77D2-0E00-6730-3940C81CC9EA}"/>
              </a:ext>
            </a:extLst>
          </p:cNvPr>
          <p:cNvSpPr txBox="1"/>
          <p:nvPr/>
        </p:nvSpPr>
        <p:spPr>
          <a:xfrm>
            <a:off x="8909700" y="1996998"/>
            <a:ext cx="18471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Give the signal to webcam to on</a:t>
            </a:r>
          </a:p>
        </p:txBody>
      </p:sp>
      <p:cxnSp>
        <p:nvCxnSpPr>
          <p:cNvPr id="28" name="Straight Arrow Connector 27">
            <a:extLst>
              <a:ext uri="{FF2B5EF4-FFF2-40B4-BE49-F238E27FC236}">
                <a16:creationId xmlns:a16="http://schemas.microsoft.com/office/drawing/2014/main" id="{170628CF-E96D-26BF-CB70-940914B46736}"/>
              </a:ext>
            </a:extLst>
          </p:cNvPr>
          <p:cNvCxnSpPr>
            <a:cxnSpLocks/>
          </p:cNvCxnSpPr>
          <p:nvPr/>
        </p:nvCxnSpPr>
        <p:spPr>
          <a:xfrm>
            <a:off x="7675052" y="2162610"/>
            <a:ext cx="3007" cy="204822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2021FB14-4D38-6C76-DDAF-CB81006F4ACF}"/>
              </a:ext>
            </a:extLst>
          </p:cNvPr>
          <p:cNvCxnSpPr>
            <a:cxnSpLocks/>
          </p:cNvCxnSpPr>
          <p:nvPr/>
        </p:nvCxnSpPr>
        <p:spPr>
          <a:xfrm>
            <a:off x="8126302" y="1410508"/>
            <a:ext cx="1628747" cy="208430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1" name="TextBox 30">
            <a:extLst>
              <a:ext uri="{FF2B5EF4-FFF2-40B4-BE49-F238E27FC236}">
                <a16:creationId xmlns:a16="http://schemas.microsoft.com/office/drawing/2014/main" id="{218896A8-F65C-58D8-4624-1CBEE562D46E}"/>
              </a:ext>
            </a:extLst>
          </p:cNvPr>
          <p:cNvSpPr txBox="1"/>
          <p:nvPr/>
        </p:nvSpPr>
        <p:spPr>
          <a:xfrm>
            <a:off x="7695533" y="3433711"/>
            <a:ext cx="18790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'Camera On' log with time</a:t>
            </a:r>
            <a:endParaRPr lang="en-US"/>
          </a:p>
        </p:txBody>
      </p:sp>
      <p:pic>
        <p:nvPicPr>
          <p:cNvPr id="14" name="Picture 31" descr="A cartoon monkey holding a vine&#10;&#10;Description automatically generated">
            <a:extLst>
              <a:ext uri="{FF2B5EF4-FFF2-40B4-BE49-F238E27FC236}">
                <a16:creationId xmlns:a16="http://schemas.microsoft.com/office/drawing/2014/main" id="{59675B7F-6612-9585-B685-D552DF550EEC}"/>
              </a:ext>
            </a:extLst>
          </p:cNvPr>
          <p:cNvPicPr>
            <a:picLocks noChangeAspect="1"/>
          </p:cNvPicPr>
          <p:nvPr/>
        </p:nvPicPr>
        <p:blipFill>
          <a:blip r:embed="rId2"/>
          <a:stretch>
            <a:fillRect/>
          </a:stretch>
        </p:blipFill>
        <p:spPr>
          <a:xfrm>
            <a:off x="1389418" y="125372"/>
            <a:ext cx="1069329" cy="1434348"/>
          </a:xfrm>
          <a:prstGeom prst="rect">
            <a:avLst/>
          </a:prstGeom>
        </p:spPr>
      </p:pic>
      <p:pic>
        <p:nvPicPr>
          <p:cNvPr id="33" name="Picture 33" descr="A red and blue electronic device&#10;&#10;Description automatically generated">
            <a:extLst>
              <a:ext uri="{FF2B5EF4-FFF2-40B4-BE49-F238E27FC236}">
                <a16:creationId xmlns:a16="http://schemas.microsoft.com/office/drawing/2014/main" id="{5BDB6AAB-059D-6558-FE1E-10A16BE64BBA}"/>
              </a:ext>
            </a:extLst>
          </p:cNvPr>
          <p:cNvPicPr>
            <a:picLocks noChangeAspect="1"/>
          </p:cNvPicPr>
          <p:nvPr/>
        </p:nvPicPr>
        <p:blipFill>
          <a:blip r:embed="rId3"/>
          <a:stretch>
            <a:fillRect/>
          </a:stretch>
        </p:blipFill>
        <p:spPr>
          <a:xfrm>
            <a:off x="1189358" y="3235660"/>
            <a:ext cx="1499163" cy="1130846"/>
          </a:xfrm>
          <a:prstGeom prst="rect">
            <a:avLst/>
          </a:prstGeom>
        </p:spPr>
      </p:pic>
      <p:pic>
        <p:nvPicPr>
          <p:cNvPr id="34" name="Picture 34" descr="A green cloud with a white check mark&#10;&#10;Description automatically generated">
            <a:extLst>
              <a:ext uri="{FF2B5EF4-FFF2-40B4-BE49-F238E27FC236}">
                <a16:creationId xmlns:a16="http://schemas.microsoft.com/office/drawing/2014/main" id="{1FF48EAD-3AE4-7074-9D23-87D7095D9F96}"/>
              </a:ext>
            </a:extLst>
          </p:cNvPr>
          <p:cNvPicPr>
            <a:picLocks noChangeAspect="1"/>
          </p:cNvPicPr>
          <p:nvPr/>
        </p:nvPicPr>
        <p:blipFill>
          <a:blip r:embed="rId4"/>
          <a:stretch>
            <a:fillRect/>
          </a:stretch>
        </p:blipFill>
        <p:spPr>
          <a:xfrm>
            <a:off x="4397829" y="2320470"/>
            <a:ext cx="1257989" cy="1257989"/>
          </a:xfrm>
          <a:prstGeom prst="rect">
            <a:avLst/>
          </a:prstGeom>
        </p:spPr>
      </p:pic>
      <p:pic>
        <p:nvPicPr>
          <p:cNvPr id="37" name="Picture 37" descr="A green circle with a black and white cell phone&#10;&#10;Description automatically generated">
            <a:extLst>
              <a:ext uri="{FF2B5EF4-FFF2-40B4-BE49-F238E27FC236}">
                <a16:creationId xmlns:a16="http://schemas.microsoft.com/office/drawing/2014/main" id="{E8CEB05F-D9D8-11B7-BD0F-77AB897E0729}"/>
              </a:ext>
            </a:extLst>
          </p:cNvPr>
          <p:cNvPicPr>
            <a:picLocks noChangeAspect="1"/>
          </p:cNvPicPr>
          <p:nvPr/>
        </p:nvPicPr>
        <p:blipFill>
          <a:blip r:embed="rId5"/>
          <a:stretch>
            <a:fillRect/>
          </a:stretch>
        </p:blipFill>
        <p:spPr>
          <a:xfrm>
            <a:off x="7241309" y="4297917"/>
            <a:ext cx="1092201" cy="1095748"/>
          </a:xfrm>
          <a:prstGeom prst="rect">
            <a:avLst/>
          </a:prstGeom>
        </p:spPr>
      </p:pic>
      <p:cxnSp>
        <p:nvCxnSpPr>
          <p:cNvPr id="11" name="Straight Arrow Connector 10">
            <a:extLst>
              <a:ext uri="{FF2B5EF4-FFF2-40B4-BE49-F238E27FC236}">
                <a16:creationId xmlns:a16="http://schemas.microsoft.com/office/drawing/2014/main" id="{B2E8B3CE-F838-A42B-2A76-C42B13F65D31}"/>
              </a:ext>
            </a:extLst>
          </p:cNvPr>
          <p:cNvCxnSpPr>
            <a:cxnSpLocks/>
          </p:cNvCxnSpPr>
          <p:nvPr/>
        </p:nvCxnSpPr>
        <p:spPr>
          <a:xfrm flipH="1">
            <a:off x="5473996" y="1623162"/>
            <a:ext cx="1414917" cy="107236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8" name="TextBox 17">
            <a:extLst>
              <a:ext uri="{FF2B5EF4-FFF2-40B4-BE49-F238E27FC236}">
                <a16:creationId xmlns:a16="http://schemas.microsoft.com/office/drawing/2014/main" id="{60B85775-9B11-DE29-2582-E89F0556973C}"/>
              </a:ext>
            </a:extLst>
          </p:cNvPr>
          <p:cNvSpPr txBox="1"/>
          <p:nvPr/>
        </p:nvSpPr>
        <p:spPr>
          <a:xfrm>
            <a:off x="3716489" y="1293255"/>
            <a:ext cx="30841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Save Predicted the result and Give</a:t>
            </a:r>
          </a:p>
          <a:p>
            <a:r>
              <a:rPr lang="en-GB">
                <a:ea typeface="Cambria"/>
              </a:rPr>
              <a:t>preliminary output</a:t>
            </a:r>
          </a:p>
          <a:p>
            <a:endParaRPr lang="en-GB">
              <a:ea typeface="Cambria"/>
            </a:endParaRPr>
          </a:p>
        </p:txBody>
      </p:sp>
      <p:pic>
        <p:nvPicPr>
          <p:cNvPr id="19" name="Picture 25" descr="A blue and grey round object&#10;&#10;Description automatically generated">
            <a:extLst>
              <a:ext uri="{FF2B5EF4-FFF2-40B4-BE49-F238E27FC236}">
                <a16:creationId xmlns:a16="http://schemas.microsoft.com/office/drawing/2014/main" id="{7483D781-22BE-1970-5CAC-385D23E52A3C}"/>
              </a:ext>
            </a:extLst>
          </p:cNvPr>
          <p:cNvPicPr>
            <a:picLocks noChangeAspect="1"/>
          </p:cNvPicPr>
          <p:nvPr/>
        </p:nvPicPr>
        <p:blipFill>
          <a:blip r:embed="rId6"/>
          <a:stretch>
            <a:fillRect/>
          </a:stretch>
        </p:blipFill>
        <p:spPr>
          <a:xfrm>
            <a:off x="9700434" y="3520161"/>
            <a:ext cx="1505959" cy="1227703"/>
          </a:xfrm>
          <a:prstGeom prst="rect">
            <a:avLst/>
          </a:prstGeom>
        </p:spPr>
      </p:pic>
      <p:pic>
        <p:nvPicPr>
          <p:cNvPr id="26" name="Picture 28" descr="A computer with a blank screen&#10;&#10;Description automatically generated">
            <a:extLst>
              <a:ext uri="{FF2B5EF4-FFF2-40B4-BE49-F238E27FC236}">
                <a16:creationId xmlns:a16="http://schemas.microsoft.com/office/drawing/2014/main" id="{7E0BF89C-D057-2BF9-3337-6E7C1928B2EC}"/>
              </a:ext>
            </a:extLst>
          </p:cNvPr>
          <p:cNvPicPr>
            <a:picLocks noChangeAspect="1"/>
          </p:cNvPicPr>
          <p:nvPr/>
        </p:nvPicPr>
        <p:blipFill>
          <a:blip r:embed="rId7"/>
          <a:stretch>
            <a:fillRect/>
          </a:stretch>
        </p:blipFill>
        <p:spPr>
          <a:xfrm>
            <a:off x="6585093" y="848782"/>
            <a:ext cx="1902714" cy="1201428"/>
          </a:xfrm>
          <a:prstGeom prst="rect">
            <a:avLst/>
          </a:prstGeom>
        </p:spPr>
      </p:pic>
      <p:pic>
        <p:nvPicPr>
          <p:cNvPr id="29" name="Picture 35" descr="A green circle with white gears&#10;&#10;Description automatically generated">
            <a:extLst>
              <a:ext uri="{FF2B5EF4-FFF2-40B4-BE49-F238E27FC236}">
                <a16:creationId xmlns:a16="http://schemas.microsoft.com/office/drawing/2014/main" id="{B281AD02-B31E-D7EF-2217-6D61B575EE7B}"/>
              </a:ext>
            </a:extLst>
          </p:cNvPr>
          <p:cNvPicPr>
            <a:picLocks noChangeAspect="1"/>
          </p:cNvPicPr>
          <p:nvPr/>
        </p:nvPicPr>
        <p:blipFill>
          <a:blip r:embed="rId8"/>
          <a:stretch>
            <a:fillRect/>
          </a:stretch>
        </p:blipFill>
        <p:spPr>
          <a:xfrm>
            <a:off x="7333257" y="1258054"/>
            <a:ext cx="782947" cy="784597"/>
          </a:xfrm>
          <a:prstGeom prst="rect">
            <a:avLst/>
          </a:prstGeom>
        </p:spPr>
      </p:pic>
      <p:pic>
        <p:nvPicPr>
          <p:cNvPr id="8" name="Picture 12" descr="A cartoon of a monkey&#10;&#10;Description automatically generated">
            <a:extLst>
              <a:ext uri="{FF2B5EF4-FFF2-40B4-BE49-F238E27FC236}">
                <a16:creationId xmlns:a16="http://schemas.microsoft.com/office/drawing/2014/main" id="{CE4E065A-3C8A-F90F-628A-4694187BCEB5}"/>
              </a:ext>
            </a:extLst>
          </p:cNvPr>
          <p:cNvPicPr>
            <a:picLocks noChangeAspect="1"/>
          </p:cNvPicPr>
          <p:nvPr/>
        </p:nvPicPr>
        <p:blipFill>
          <a:blip r:embed="rId9"/>
          <a:stretch>
            <a:fillRect/>
          </a:stretch>
        </p:blipFill>
        <p:spPr>
          <a:xfrm>
            <a:off x="187659" y="360530"/>
            <a:ext cx="687238" cy="658483"/>
          </a:xfrm>
          <a:prstGeom prst="rect">
            <a:avLst/>
          </a:prstGeom>
        </p:spPr>
      </p:pic>
      <p:sp>
        <p:nvSpPr>
          <p:cNvPr id="15" name="TextBox 14">
            <a:extLst>
              <a:ext uri="{FF2B5EF4-FFF2-40B4-BE49-F238E27FC236}">
                <a16:creationId xmlns:a16="http://schemas.microsoft.com/office/drawing/2014/main" id="{248A8DCF-E5E5-E076-A465-16F120DBEA74}"/>
              </a:ext>
            </a:extLst>
          </p:cNvPr>
          <p:cNvSpPr txBox="1"/>
          <p:nvPr/>
        </p:nvSpPr>
        <p:spPr>
          <a:xfrm>
            <a:off x="2781488" y="4842144"/>
            <a:ext cx="3677333" cy="1200329"/>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mbria"/>
                <a:cs typeface="Calibri"/>
              </a:rPr>
              <a:t>Detect the suspicious sounds (monkey sounds and other branch breaking sounds) and give signal to camera to on</a:t>
            </a:r>
          </a:p>
        </p:txBody>
      </p:sp>
    </p:spTree>
    <p:extLst>
      <p:ext uri="{BB962C8B-B14F-4D97-AF65-F5344CB8AC3E}">
        <p14:creationId xmlns:p14="http://schemas.microsoft.com/office/powerpoint/2010/main" val="1239560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a:latin typeface="Calibri"/>
                <a:cs typeface="Calibri"/>
              </a:rPr>
              <a:t>Tools and Technologies and algorithms</a:t>
            </a:r>
            <a:endParaRPr lang="en-US"/>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sp>
        <p:nvSpPr>
          <p:cNvPr id="7" name="TextBox 6">
            <a:extLst>
              <a:ext uri="{FF2B5EF4-FFF2-40B4-BE49-F238E27FC236}">
                <a16:creationId xmlns:a16="http://schemas.microsoft.com/office/drawing/2014/main" id="{DC408DFA-4CDF-1CA6-FDC3-2124D314D26F}"/>
              </a:ext>
            </a:extLst>
          </p:cNvPr>
          <p:cNvSpPr txBox="1"/>
          <p:nvPr/>
        </p:nvSpPr>
        <p:spPr>
          <a:xfrm>
            <a:off x="685927" y="869983"/>
            <a:ext cx="9418390"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GB" sz="2800" b="1">
                <a:latin typeface="Calibri"/>
                <a:ea typeface="Cambria"/>
                <a:cs typeface="Calibri"/>
              </a:rPr>
              <a:t>Programming Languages</a:t>
            </a:r>
            <a:endParaRPr lang="en-US">
              <a:latin typeface="Calibri"/>
              <a:ea typeface="Calibri"/>
              <a:cs typeface="Calibri"/>
            </a:endParaRPr>
          </a:p>
          <a:p>
            <a:pPr lvl="1"/>
            <a:r>
              <a:rPr lang="en-GB" sz="2800">
                <a:latin typeface="Calibri"/>
                <a:ea typeface="Cambria"/>
                <a:cs typeface="Calibri"/>
              </a:rPr>
              <a:t>Python</a:t>
            </a:r>
          </a:p>
          <a:p>
            <a:pPr lvl="1"/>
            <a:endParaRPr lang="en-GB" sz="2800">
              <a:latin typeface="Calibri"/>
              <a:ea typeface="Cambria"/>
              <a:cs typeface="Calibri"/>
            </a:endParaRPr>
          </a:p>
          <a:p>
            <a:pPr marL="457200" indent="-457200">
              <a:buFont typeface="Arial"/>
              <a:buChar char="•"/>
            </a:pPr>
            <a:r>
              <a:rPr lang="en-GB" sz="2800" b="1">
                <a:latin typeface="Calibri"/>
                <a:ea typeface="Cambria"/>
                <a:cs typeface="Calibri"/>
              </a:rPr>
              <a:t>Database Service</a:t>
            </a:r>
          </a:p>
          <a:p>
            <a:pPr lvl="1"/>
            <a:r>
              <a:rPr lang="en-GB" sz="2800">
                <a:latin typeface="Calibri"/>
                <a:ea typeface="Cambria"/>
                <a:cs typeface="Calibri"/>
              </a:rPr>
              <a:t>Azure</a:t>
            </a:r>
          </a:p>
          <a:p>
            <a:pPr lvl="1"/>
            <a:endParaRPr lang="en-GB" sz="2800">
              <a:latin typeface="Calibri"/>
              <a:ea typeface="+mn-lt"/>
              <a:cs typeface="+mn-lt"/>
            </a:endParaRPr>
          </a:p>
          <a:p>
            <a:pPr marL="457200" indent="-457200">
              <a:buFont typeface="Arial"/>
              <a:buChar char="•"/>
            </a:pPr>
            <a:r>
              <a:rPr lang="en-GB" sz="2800" b="1">
                <a:latin typeface="Calibri"/>
                <a:ea typeface="Cambria"/>
                <a:cs typeface="Calibri"/>
              </a:rPr>
              <a:t>Algorithms</a:t>
            </a:r>
          </a:p>
          <a:p>
            <a:pPr lvl="1"/>
            <a:r>
              <a:rPr lang="en-GB" sz="2800">
                <a:latin typeface="Calibri"/>
                <a:ea typeface="Cambria"/>
                <a:cs typeface="Calibri"/>
              </a:rPr>
              <a:t>Binary Classification</a:t>
            </a:r>
          </a:p>
          <a:p>
            <a:pPr lvl="1"/>
            <a:r>
              <a:rPr lang="en-GB" sz="2800">
                <a:latin typeface="Calibri"/>
                <a:ea typeface="Cambria"/>
                <a:cs typeface="Calibri"/>
              </a:rPr>
              <a:t>YOLO</a:t>
            </a:r>
          </a:p>
          <a:p>
            <a:pPr marL="457200" lvl="1"/>
            <a:endParaRPr lang="en-GB" sz="2800">
              <a:latin typeface="Calibri"/>
              <a:ea typeface="Cambria"/>
              <a:cs typeface="Calibri"/>
            </a:endParaRPr>
          </a:p>
          <a:p>
            <a:pPr marL="457200" indent="-457200">
              <a:buFont typeface="Arial"/>
              <a:buChar char="•"/>
            </a:pPr>
            <a:r>
              <a:rPr lang="en-GB" sz="2800" b="1">
                <a:latin typeface="Calibri"/>
                <a:ea typeface="Cambria"/>
                <a:cs typeface="Calibri"/>
              </a:rPr>
              <a:t>Tools</a:t>
            </a:r>
          </a:p>
          <a:p>
            <a:pPr lvl="1"/>
            <a:r>
              <a:rPr lang="en-GB" sz="2800">
                <a:latin typeface="Calibri"/>
                <a:ea typeface="Cambria"/>
                <a:cs typeface="Calibri"/>
              </a:rPr>
              <a:t>Visual Studio code  ,</a:t>
            </a:r>
            <a:r>
              <a:rPr lang="en-US" sz="2400">
                <a:latin typeface="Calibri"/>
                <a:ea typeface="Calibri"/>
                <a:cs typeface="Calibri"/>
              </a:rPr>
              <a:t>Version controlling - SourceTree</a:t>
            </a:r>
            <a:r>
              <a:rPr lang="en-US" sz="3600">
                <a:latin typeface="Calibri"/>
                <a:ea typeface="Calibri"/>
                <a:cs typeface="Calibri"/>
              </a:rPr>
              <a:t> </a:t>
            </a:r>
            <a:endParaRPr lang="en-GB" sz="3600">
              <a:latin typeface="Calibri"/>
              <a:ea typeface="Calibri"/>
              <a:cs typeface="Calibri"/>
            </a:endParaRPr>
          </a:p>
        </p:txBody>
      </p:sp>
      <p:pic>
        <p:nvPicPr>
          <p:cNvPr id="2" name="Picture 7" descr="A blue and yellow snake logo&#10;&#10;Description automatically generated">
            <a:extLst>
              <a:ext uri="{FF2B5EF4-FFF2-40B4-BE49-F238E27FC236}">
                <a16:creationId xmlns:a16="http://schemas.microsoft.com/office/drawing/2014/main" id="{708A6EB4-4C47-6D33-4C0E-1300B80C4D07}"/>
              </a:ext>
            </a:extLst>
          </p:cNvPr>
          <p:cNvPicPr>
            <a:picLocks noChangeAspect="1"/>
          </p:cNvPicPr>
          <p:nvPr/>
        </p:nvPicPr>
        <p:blipFill>
          <a:blip r:embed="rId2"/>
          <a:stretch>
            <a:fillRect/>
          </a:stretch>
        </p:blipFill>
        <p:spPr>
          <a:xfrm>
            <a:off x="9241971" y="1150257"/>
            <a:ext cx="1935843" cy="1935843"/>
          </a:xfrm>
          <a:prstGeom prst="rect">
            <a:avLst/>
          </a:prstGeom>
        </p:spPr>
      </p:pic>
      <p:pic>
        <p:nvPicPr>
          <p:cNvPr id="8" name="Picture 8" descr="A blue and white logo&#10;&#10;Description automatically generated">
            <a:extLst>
              <a:ext uri="{FF2B5EF4-FFF2-40B4-BE49-F238E27FC236}">
                <a16:creationId xmlns:a16="http://schemas.microsoft.com/office/drawing/2014/main" id="{3C570788-A6C1-D4DD-170E-ABF8437544C9}"/>
              </a:ext>
            </a:extLst>
          </p:cNvPr>
          <p:cNvPicPr>
            <a:picLocks noChangeAspect="1"/>
          </p:cNvPicPr>
          <p:nvPr/>
        </p:nvPicPr>
        <p:blipFill>
          <a:blip r:embed="rId3"/>
          <a:stretch>
            <a:fillRect/>
          </a:stretch>
        </p:blipFill>
        <p:spPr>
          <a:xfrm>
            <a:off x="9647711" y="3522847"/>
            <a:ext cx="1736272" cy="1718129"/>
          </a:xfrm>
          <a:prstGeom prst="rect">
            <a:avLst/>
          </a:prstGeom>
        </p:spPr>
      </p:pic>
      <p:pic>
        <p:nvPicPr>
          <p:cNvPr id="9" name="Graphic 9">
            <a:extLst>
              <a:ext uri="{FF2B5EF4-FFF2-40B4-BE49-F238E27FC236}">
                <a16:creationId xmlns:a16="http://schemas.microsoft.com/office/drawing/2014/main" id="{BFEBD616-048C-5301-934F-BDB6C27097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3173" y="3497599"/>
            <a:ext cx="3822699" cy="2352496"/>
          </a:xfrm>
          <a:prstGeom prst="rect">
            <a:avLst/>
          </a:prstGeom>
        </p:spPr>
      </p:pic>
      <p:pic>
        <p:nvPicPr>
          <p:cNvPr id="10" name="Picture 10" descr="A blue triangle with black background&#10;&#10;Description automatically generated">
            <a:extLst>
              <a:ext uri="{FF2B5EF4-FFF2-40B4-BE49-F238E27FC236}">
                <a16:creationId xmlns:a16="http://schemas.microsoft.com/office/drawing/2014/main" id="{96B15611-5152-C44F-EAA2-64785F5C9684}"/>
              </a:ext>
            </a:extLst>
          </p:cNvPr>
          <p:cNvPicPr>
            <a:picLocks noChangeAspect="1"/>
          </p:cNvPicPr>
          <p:nvPr/>
        </p:nvPicPr>
        <p:blipFill>
          <a:blip r:embed="rId6"/>
          <a:stretch>
            <a:fillRect/>
          </a:stretch>
        </p:blipFill>
        <p:spPr>
          <a:xfrm>
            <a:off x="4996543" y="1379365"/>
            <a:ext cx="2489201" cy="1958413"/>
          </a:xfrm>
          <a:prstGeom prst="rect">
            <a:avLst/>
          </a:prstGeom>
        </p:spPr>
      </p:pic>
      <p:sp>
        <p:nvSpPr>
          <p:cNvPr id="12" name="Rectangle 11">
            <a:extLst>
              <a:ext uri="{FF2B5EF4-FFF2-40B4-BE49-F238E27FC236}">
                <a16:creationId xmlns:a16="http://schemas.microsoft.com/office/drawing/2014/main" id="{4D0A08A6-72F9-BE1A-BA6F-4554B60FD4B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37212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a:latin typeface="Calibri"/>
                <a:cs typeface="Calibri"/>
              </a:rPr>
              <a:t>Functional Requirements</a:t>
            </a:r>
            <a:endParaRPr lang="en-US"/>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Cambria"/>
              </a:rPr>
              <a:t>IT20641092   |   Wijesinha W.S.S  |   TMP-2023-24-074</a:t>
            </a:r>
            <a:endParaRPr lang="en-US">
              <a:solidFill>
                <a:schemeClr val="tx1"/>
              </a:solidFill>
              <a:ea typeface="Cambria"/>
            </a:endParaRPr>
          </a:p>
        </p:txBody>
      </p:sp>
      <p:sp>
        <p:nvSpPr>
          <p:cNvPr id="3" name="TextBox 2">
            <a:extLst>
              <a:ext uri="{FF2B5EF4-FFF2-40B4-BE49-F238E27FC236}">
                <a16:creationId xmlns:a16="http://schemas.microsoft.com/office/drawing/2014/main" id="{EFA9495E-BE3D-AE82-A1B2-325EA219C2D6}"/>
              </a:ext>
            </a:extLst>
          </p:cNvPr>
          <p:cNvSpPr txBox="1"/>
          <p:nvPr/>
        </p:nvSpPr>
        <p:spPr>
          <a:xfrm>
            <a:off x="1557130" y="1176130"/>
            <a:ext cx="9409043" cy="44480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3200">
                <a:latin typeface="Calibri"/>
                <a:ea typeface="Cambria"/>
                <a:cs typeface="Calibri"/>
              </a:rPr>
              <a:t>Audio data collection</a:t>
            </a:r>
            <a:endParaRPr lang="en-US">
              <a:latin typeface="Calibri"/>
              <a:ea typeface="Cambria"/>
              <a:cs typeface="Calibri"/>
            </a:endParaRPr>
          </a:p>
          <a:p>
            <a:pPr>
              <a:lnSpc>
                <a:spcPct val="150000"/>
              </a:lnSpc>
            </a:pPr>
            <a:r>
              <a:rPr lang="en-GB" sz="3200">
                <a:latin typeface="Calibri"/>
                <a:ea typeface="Cambria"/>
                <a:cs typeface="Calibri"/>
              </a:rPr>
              <a:t>Sound analysis</a:t>
            </a:r>
          </a:p>
          <a:p>
            <a:pPr>
              <a:lnSpc>
                <a:spcPct val="150000"/>
              </a:lnSpc>
            </a:pPr>
            <a:r>
              <a:rPr lang="en-GB" sz="3200">
                <a:latin typeface="Calibri"/>
                <a:ea typeface="Cambria"/>
                <a:cs typeface="Calibri"/>
              </a:rPr>
              <a:t>Sound classification</a:t>
            </a:r>
          </a:p>
          <a:p>
            <a:pPr>
              <a:lnSpc>
                <a:spcPct val="150000"/>
              </a:lnSpc>
            </a:pPr>
            <a:r>
              <a:rPr lang="en-GB" sz="3200">
                <a:latin typeface="Calibri"/>
                <a:ea typeface="Cambria"/>
                <a:cs typeface="Calibri"/>
              </a:rPr>
              <a:t>Predict the probability</a:t>
            </a:r>
          </a:p>
          <a:p>
            <a:pPr>
              <a:lnSpc>
                <a:spcPct val="150000"/>
              </a:lnSpc>
            </a:pPr>
            <a:r>
              <a:rPr lang="en-GB" sz="3200">
                <a:latin typeface="Calibri"/>
                <a:ea typeface="Cambria"/>
                <a:cs typeface="Calibri"/>
              </a:rPr>
              <a:t>Give preliminary</a:t>
            </a:r>
            <a:r>
              <a:rPr lang="en-GB">
                <a:latin typeface="Cambria"/>
                <a:ea typeface="Cambria"/>
                <a:cs typeface="Calibri"/>
              </a:rPr>
              <a:t> </a:t>
            </a:r>
            <a:r>
              <a:rPr lang="en-GB" sz="3200">
                <a:latin typeface="Calibri"/>
                <a:ea typeface="Cambria"/>
                <a:cs typeface="Calibri"/>
              </a:rPr>
              <a:t>output </a:t>
            </a:r>
            <a:endParaRPr lang="en-GB">
              <a:latin typeface="Cambria"/>
              <a:ea typeface="Cambria"/>
              <a:cs typeface="Calibri"/>
            </a:endParaRPr>
          </a:p>
          <a:p>
            <a:pPr>
              <a:lnSpc>
                <a:spcPct val="150000"/>
              </a:lnSpc>
            </a:pPr>
            <a:r>
              <a:rPr lang="en-GB" sz="3200">
                <a:latin typeface="Calibri"/>
                <a:ea typeface="Cambria"/>
                <a:cs typeface="Calibri"/>
              </a:rPr>
              <a:t>Output presentation</a:t>
            </a:r>
          </a:p>
        </p:txBody>
      </p:sp>
      <p:pic>
        <p:nvPicPr>
          <p:cNvPr id="7" name="Picture 6" descr="A green check mark in a square&#10;&#10;Description automatically generated">
            <a:extLst>
              <a:ext uri="{FF2B5EF4-FFF2-40B4-BE49-F238E27FC236}">
                <a16:creationId xmlns:a16="http://schemas.microsoft.com/office/drawing/2014/main" id="{3E0E8831-7C3F-5F1E-BFEF-414E44D7E598}"/>
              </a:ext>
            </a:extLst>
          </p:cNvPr>
          <p:cNvPicPr>
            <a:picLocks noChangeAspect="1"/>
          </p:cNvPicPr>
          <p:nvPr/>
        </p:nvPicPr>
        <p:blipFill>
          <a:blip r:embed="rId2"/>
          <a:stretch>
            <a:fillRect/>
          </a:stretch>
        </p:blipFill>
        <p:spPr>
          <a:xfrm>
            <a:off x="1186541" y="1331683"/>
            <a:ext cx="538844" cy="529772"/>
          </a:xfrm>
          <a:prstGeom prst="rect">
            <a:avLst/>
          </a:prstGeom>
        </p:spPr>
      </p:pic>
      <p:pic>
        <p:nvPicPr>
          <p:cNvPr id="8" name="Picture 7" descr="A green check mark in a square&#10;&#10;Description automatically generated">
            <a:extLst>
              <a:ext uri="{FF2B5EF4-FFF2-40B4-BE49-F238E27FC236}">
                <a16:creationId xmlns:a16="http://schemas.microsoft.com/office/drawing/2014/main" id="{BE3453BB-0F82-5A6C-7A8D-E3BA10765B0D}"/>
              </a:ext>
            </a:extLst>
          </p:cNvPr>
          <p:cNvPicPr>
            <a:picLocks noChangeAspect="1"/>
          </p:cNvPicPr>
          <p:nvPr/>
        </p:nvPicPr>
        <p:blipFill>
          <a:blip r:embed="rId2"/>
          <a:stretch>
            <a:fillRect/>
          </a:stretch>
        </p:blipFill>
        <p:spPr>
          <a:xfrm>
            <a:off x="1186540" y="2039254"/>
            <a:ext cx="538844" cy="529772"/>
          </a:xfrm>
          <a:prstGeom prst="rect">
            <a:avLst/>
          </a:prstGeom>
        </p:spPr>
      </p:pic>
      <p:pic>
        <p:nvPicPr>
          <p:cNvPr id="9" name="Picture 8" descr="A green check mark in a square&#10;&#10;Description automatically generated">
            <a:extLst>
              <a:ext uri="{FF2B5EF4-FFF2-40B4-BE49-F238E27FC236}">
                <a16:creationId xmlns:a16="http://schemas.microsoft.com/office/drawing/2014/main" id="{07F7BEC0-B55B-27A0-D91D-322FA42F9F3A}"/>
              </a:ext>
            </a:extLst>
          </p:cNvPr>
          <p:cNvPicPr>
            <a:picLocks noChangeAspect="1"/>
          </p:cNvPicPr>
          <p:nvPr/>
        </p:nvPicPr>
        <p:blipFill>
          <a:blip r:embed="rId2"/>
          <a:stretch>
            <a:fillRect/>
          </a:stretch>
        </p:blipFill>
        <p:spPr>
          <a:xfrm>
            <a:off x="1186539" y="2801253"/>
            <a:ext cx="538844" cy="529772"/>
          </a:xfrm>
          <a:prstGeom prst="rect">
            <a:avLst/>
          </a:prstGeom>
        </p:spPr>
      </p:pic>
      <p:pic>
        <p:nvPicPr>
          <p:cNvPr id="10" name="Picture 9" descr="A green check mark in a square&#10;&#10;Description automatically generated">
            <a:extLst>
              <a:ext uri="{FF2B5EF4-FFF2-40B4-BE49-F238E27FC236}">
                <a16:creationId xmlns:a16="http://schemas.microsoft.com/office/drawing/2014/main" id="{A1FFC9D2-F630-B1B4-A732-E97AEE6EE58D}"/>
              </a:ext>
            </a:extLst>
          </p:cNvPr>
          <p:cNvPicPr>
            <a:picLocks noChangeAspect="1"/>
          </p:cNvPicPr>
          <p:nvPr/>
        </p:nvPicPr>
        <p:blipFill>
          <a:blip r:embed="rId2"/>
          <a:stretch>
            <a:fillRect/>
          </a:stretch>
        </p:blipFill>
        <p:spPr>
          <a:xfrm>
            <a:off x="1186538" y="3563252"/>
            <a:ext cx="538844" cy="529772"/>
          </a:xfrm>
          <a:prstGeom prst="rect">
            <a:avLst/>
          </a:prstGeom>
        </p:spPr>
      </p:pic>
      <p:pic>
        <p:nvPicPr>
          <p:cNvPr id="11" name="Picture 10" descr="A green check mark in a square&#10;&#10;Description automatically generated">
            <a:extLst>
              <a:ext uri="{FF2B5EF4-FFF2-40B4-BE49-F238E27FC236}">
                <a16:creationId xmlns:a16="http://schemas.microsoft.com/office/drawing/2014/main" id="{0691DC26-71D4-4462-DE83-764C11180B88}"/>
              </a:ext>
            </a:extLst>
          </p:cNvPr>
          <p:cNvPicPr>
            <a:picLocks noChangeAspect="1"/>
          </p:cNvPicPr>
          <p:nvPr/>
        </p:nvPicPr>
        <p:blipFill>
          <a:blip r:embed="rId2"/>
          <a:stretch>
            <a:fillRect/>
          </a:stretch>
        </p:blipFill>
        <p:spPr>
          <a:xfrm>
            <a:off x="1186537" y="4261751"/>
            <a:ext cx="538844" cy="529772"/>
          </a:xfrm>
          <a:prstGeom prst="rect">
            <a:avLst/>
          </a:prstGeom>
        </p:spPr>
      </p:pic>
      <p:sp>
        <p:nvSpPr>
          <p:cNvPr id="13" name="Rectangle 12">
            <a:extLst>
              <a:ext uri="{FF2B5EF4-FFF2-40B4-BE49-F238E27FC236}">
                <a16:creationId xmlns:a16="http://schemas.microsoft.com/office/drawing/2014/main" id="{3555C1A7-6E24-B558-F163-EAC7CD1A057E}"/>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2" name="Picture 1" descr="A green check mark in a square&#10;&#10;Description automatically generated">
            <a:extLst>
              <a:ext uri="{FF2B5EF4-FFF2-40B4-BE49-F238E27FC236}">
                <a16:creationId xmlns:a16="http://schemas.microsoft.com/office/drawing/2014/main" id="{8FA17E4B-53CA-106B-79FC-8954644F2F08}"/>
              </a:ext>
            </a:extLst>
          </p:cNvPr>
          <p:cNvPicPr>
            <a:picLocks noChangeAspect="1"/>
          </p:cNvPicPr>
          <p:nvPr/>
        </p:nvPicPr>
        <p:blipFill>
          <a:blip r:embed="rId2"/>
          <a:stretch>
            <a:fillRect/>
          </a:stretch>
        </p:blipFill>
        <p:spPr>
          <a:xfrm>
            <a:off x="1186537" y="4944582"/>
            <a:ext cx="538844" cy="529772"/>
          </a:xfrm>
          <a:prstGeom prst="rect">
            <a:avLst/>
          </a:prstGeom>
        </p:spPr>
      </p:pic>
    </p:spTree>
    <p:extLst>
      <p:ext uri="{BB962C8B-B14F-4D97-AF65-F5344CB8AC3E}">
        <p14:creationId xmlns:p14="http://schemas.microsoft.com/office/powerpoint/2010/main" val="1883021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a:latin typeface="Calibri"/>
                <a:cs typeface="Calibri"/>
              </a:rPr>
              <a:t>Non-Functional Requirements</a:t>
            </a:r>
            <a:endParaRPr lang="en-US"/>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sp>
        <p:nvSpPr>
          <p:cNvPr id="2" name="TextBox 1">
            <a:extLst>
              <a:ext uri="{FF2B5EF4-FFF2-40B4-BE49-F238E27FC236}">
                <a16:creationId xmlns:a16="http://schemas.microsoft.com/office/drawing/2014/main" id="{D4CA069D-CD0F-1CF0-4B51-F79F9419D508}"/>
              </a:ext>
            </a:extLst>
          </p:cNvPr>
          <p:cNvSpPr txBox="1"/>
          <p:nvPr/>
        </p:nvSpPr>
        <p:spPr>
          <a:xfrm>
            <a:off x="1722782" y="1540565"/>
            <a:ext cx="9342782" cy="3694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3200">
                <a:latin typeface="Calibri"/>
                <a:ea typeface="Cambria"/>
                <a:cs typeface="Calibri"/>
              </a:rPr>
              <a:t>Performance</a:t>
            </a:r>
            <a:endParaRPr lang="en-US">
              <a:latin typeface="Calibri"/>
              <a:ea typeface="Calibri"/>
              <a:cs typeface="Calibri"/>
            </a:endParaRPr>
          </a:p>
          <a:p>
            <a:pPr algn="l">
              <a:lnSpc>
                <a:spcPct val="150000"/>
              </a:lnSpc>
            </a:pPr>
            <a:r>
              <a:rPr lang="en-GB" sz="3200">
                <a:latin typeface="Calibri"/>
                <a:ea typeface="Cambria"/>
                <a:cs typeface="Calibri"/>
              </a:rPr>
              <a:t>Maintainability</a:t>
            </a:r>
            <a:endParaRPr lang="en-US">
              <a:latin typeface="Calibri"/>
              <a:ea typeface="Cambria"/>
              <a:cs typeface="Calibri"/>
            </a:endParaRPr>
          </a:p>
          <a:p>
            <a:pPr>
              <a:lnSpc>
                <a:spcPct val="150000"/>
              </a:lnSpc>
            </a:pPr>
            <a:r>
              <a:rPr lang="en-GB" sz="3200">
                <a:solidFill>
                  <a:srgbClr val="000000"/>
                </a:solidFill>
                <a:latin typeface="Calibri"/>
                <a:ea typeface="+mn-lt"/>
                <a:cs typeface="+mn-lt"/>
              </a:rPr>
              <a:t>Reliability</a:t>
            </a:r>
          </a:p>
          <a:p>
            <a:pPr>
              <a:lnSpc>
                <a:spcPct val="150000"/>
              </a:lnSpc>
            </a:pPr>
            <a:r>
              <a:rPr lang="en-GB" sz="3200">
                <a:solidFill>
                  <a:srgbClr val="000000"/>
                </a:solidFill>
                <a:latin typeface="Calibri"/>
                <a:ea typeface="Cambria"/>
                <a:cs typeface="Calibri"/>
              </a:rPr>
              <a:t>Scalability</a:t>
            </a:r>
          </a:p>
          <a:p>
            <a:pPr>
              <a:lnSpc>
                <a:spcPct val="150000"/>
              </a:lnSpc>
            </a:pPr>
            <a:r>
              <a:rPr lang="en-GB" sz="3200">
                <a:latin typeface="Calibri"/>
                <a:ea typeface="Cambria"/>
                <a:cs typeface="Calibri"/>
              </a:rPr>
              <a:t>Robustness</a:t>
            </a:r>
          </a:p>
        </p:txBody>
      </p:sp>
      <p:pic>
        <p:nvPicPr>
          <p:cNvPr id="3" name="Picture 5" descr="A green check mark in a square&#10;&#10;Description automatically generated">
            <a:extLst>
              <a:ext uri="{FF2B5EF4-FFF2-40B4-BE49-F238E27FC236}">
                <a16:creationId xmlns:a16="http://schemas.microsoft.com/office/drawing/2014/main" id="{144DC6EA-A4DE-9A57-2BC7-8AACCDCAF6DD}"/>
              </a:ext>
            </a:extLst>
          </p:cNvPr>
          <p:cNvPicPr>
            <a:picLocks noChangeAspect="1"/>
          </p:cNvPicPr>
          <p:nvPr/>
        </p:nvPicPr>
        <p:blipFill>
          <a:blip r:embed="rId2"/>
          <a:stretch>
            <a:fillRect/>
          </a:stretch>
        </p:blipFill>
        <p:spPr>
          <a:xfrm>
            <a:off x="1340758" y="1712685"/>
            <a:ext cx="538844" cy="529772"/>
          </a:xfrm>
          <a:prstGeom prst="rect">
            <a:avLst/>
          </a:prstGeom>
        </p:spPr>
      </p:pic>
      <p:pic>
        <p:nvPicPr>
          <p:cNvPr id="6" name="Picture 5" descr="A green check mark in a square&#10;&#10;Description automatically generated">
            <a:extLst>
              <a:ext uri="{FF2B5EF4-FFF2-40B4-BE49-F238E27FC236}">
                <a16:creationId xmlns:a16="http://schemas.microsoft.com/office/drawing/2014/main" id="{A974F039-B904-4D0F-A163-753E83F4405D}"/>
              </a:ext>
            </a:extLst>
          </p:cNvPr>
          <p:cNvPicPr>
            <a:picLocks noChangeAspect="1"/>
          </p:cNvPicPr>
          <p:nvPr/>
        </p:nvPicPr>
        <p:blipFill>
          <a:blip r:embed="rId2"/>
          <a:stretch>
            <a:fillRect/>
          </a:stretch>
        </p:blipFill>
        <p:spPr>
          <a:xfrm>
            <a:off x="1340757" y="2429327"/>
            <a:ext cx="538844" cy="529772"/>
          </a:xfrm>
          <a:prstGeom prst="rect">
            <a:avLst/>
          </a:prstGeom>
        </p:spPr>
      </p:pic>
      <p:pic>
        <p:nvPicPr>
          <p:cNvPr id="7" name="Picture 6" descr="A green check mark in a square&#10;&#10;Description automatically generated">
            <a:extLst>
              <a:ext uri="{FF2B5EF4-FFF2-40B4-BE49-F238E27FC236}">
                <a16:creationId xmlns:a16="http://schemas.microsoft.com/office/drawing/2014/main" id="{9D5596F7-E8A2-531E-21B2-AACF93BDB9EF}"/>
              </a:ext>
            </a:extLst>
          </p:cNvPr>
          <p:cNvPicPr>
            <a:picLocks noChangeAspect="1"/>
          </p:cNvPicPr>
          <p:nvPr/>
        </p:nvPicPr>
        <p:blipFill>
          <a:blip r:embed="rId2"/>
          <a:stretch>
            <a:fillRect/>
          </a:stretch>
        </p:blipFill>
        <p:spPr>
          <a:xfrm>
            <a:off x="1340756" y="3164112"/>
            <a:ext cx="538844" cy="529772"/>
          </a:xfrm>
          <a:prstGeom prst="rect">
            <a:avLst/>
          </a:prstGeom>
        </p:spPr>
      </p:pic>
      <p:pic>
        <p:nvPicPr>
          <p:cNvPr id="8" name="Picture 7" descr="A green check mark in a square&#10;&#10;Description automatically generated">
            <a:extLst>
              <a:ext uri="{FF2B5EF4-FFF2-40B4-BE49-F238E27FC236}">
                <a16:creationId xmlns:a16="http://schemas.microsoft.com/office/drawing/2014/main" id="{DC065E81-599E-4477-CD05-D910FED87BF7}"/>
              </a:ext>
            </a:extLst>
          </p:cNvPr>
          <p:cNvPicPr>
            <a:picLocks noChangeAspect="1"/>
          </p:cNvPicPr>
          <p:nvPr/>
        </p:nvPicPr>
        <p:blipFill>
          <a:blip r:embed="rId2"/>
          <a:stretch>
            <a:fillRect/>
          </a:stretch>
        </p:blipFill>
        <p:spPr>
          <a:xfrm>
            <a:off x="1340755" y="3935183"/>
            <a:ext cx="538844" cy="529772"/>
          </a:xfrm>
          <a:prstGeom prst="rect">
            <a:avLst/>
          </a:prstGeom>
        </p:spPr>
      </p:pic>
      <p:pic>
        <p:nvPicPr>
          <p:cNvPr id="9" name="Picture 8" descr="A green check mark in a square&#10;&#10;Description automatically generated">
            <a:extLst>
              <a:ext uri="{FF2B5EF4-FFF2-40B4-BE49-F238E27FC236}">
                <a16:creationId xmlns:a16="http://schemas.microsoft.com/office/drawing/2014/main" id="{8333E353-29FC-2518-8EC6-1844366783F5}"/>
              </a:ext>
            </a:extLst>
          </p:cNvPr>
          <p:cNvPicPr>
            <a:picLocks noChangeAspect="1"/>
          </p:cNvPicPr>
          <p:nvPr/>
        </p:nvPicPr>
        <p:blipFill>
          <a:blip r:embed="rId2"/>
          <a:stretch>
            <a:fillRect/>
          </a:stretch>
        </p:blipFill>
        <p:spPr>
          <a:xfrm>
            <a:off x="1340754" y="4706254"/>
            <a:ext cx="538844" cy="529772"/>
          </a:xfrm>
          <a:prstGeom prst="rect">
            <a:avLst/>
          </a:prstGeom>
        </p:spPr>
      </p:pic>
      <p:sp>
        <p:nvSpPr>
          <p:cNvPr id="11" name="Rectangle 10">
            <a:extLst>
              <a:ext uri="{FF2B5EF4-FFF2-40B4-BE49-F238E27FC236}">
                <a16:creationId xmlns:a16="http://schemas.microsoft.com/office/drawing/2014/main" id="{33D59352-D372-E111-FBEB-282DFA1ABE5E}"/>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2" name="Picture 12" descr="A cartoon of a monkey&#10;&#10;Description automatically generated">
            <a:extLst>
              <a:ext uri="{FF2B5EF4-FFF2-40B4-BE49-F238E27FC236}">
                <a16:creationId xmlns:a16="http://schemas.microsoft.com/office/drawing/2014/main" id="{286742BD-DFFC-7690-5BE5-E6D913EDC590}"/>
              </a:ext>
            </a:extLst>
          </p:cNvPr>
          <p:cNvPicPr>
            <a:picLocks noChangeAspect="1"/>
          </p:cNvPicPr>
          <p:nvPr/>
        </p:nvPicPr>
        <p:blipFill>
          <a:blip r:embed="rId3"/>
          <a:stretch>
            <a:fillRect/>
          </a:stretch>
        </p:blipFill>
        <p:spPr>
          <a:xfrm>
            <a:off x="8842829" y="3164115"/>
            <a:ext cx="2743200" cy="2743200"/>
          </a:xfrm>
          <a:prstGeom prst="rect">
            <a:avLst/>
          </a:prstGeom>
        </p:spPr>
      </p:pic>
    </p:spTree>
    <p:extLst>
      <p:ext uri="{BB962C8B-B14F-4D97-AF65-F5344CB8AC3E}">
        <p14:creationId xmlns:p14="http://schemas.microsoft.com/office/powerpoint/2010/main" val="158077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a:latin typeface="Calibri"/>
                <a:cs typeface="Calibri"/>
              </a:rPr>
              <a:t>Gantt chart</a:t>
            </a:r>
            <a:endParaRPr lang="en-US"/>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IT20641092   </a:t>
            </a:r>
            <a:r>
              <a:rPr lang="en-US" sz="1800" b="1">
                <a:solidFill>
                  <a:schemeClr val="tx1"/>
                </a:solidFill>
              </a:rPr>
              <a:t>|</a:t>
            </a:r>
            <a:r>
              <a:rPr lang="en-US" b="1">
                <a:solidFill>
                  <a:schemeClr val="tx1"/>
                </a:solidFill>
              </a:rPr>
              <a:t>   Wijesinha W.S.S  </a:t>
            </a:r>
            <a:r>
              <a:rPr lang="en-US" sz="1800" b="1">
                <a:solidFill>
                  <a:schemeClr val="tx1"/>
                </a:solidFill>
              </a:rPr>
              <a:t>|</a:t>
            </a:r>
            <a:r>
              <a:rPr lang="en-US" b="1">
                <a:solidFill>
                  <a:schemeClr val="tx1"/>
                </a:solidFill>
              </a:rPr>
              <a:t>   TMP-2023-24-074</a:t>
            </a:r>
            <a:endParaRPr lang="en-US">
              <a:solidFill>
                <a:schemeClr val="tx1"/>
              </a:solidFill>
            </a:endParaRPr>
          </a:p>
        </p:txBody>
      </p:sp>
      <p:pic>
        <p:nvPicPr>
          <p:cNvPr id="3" name="Picture 8" descr="A graph with a number of steps&#10;&#10;Description automatically generated">
            <a:extLst>
              <a:ext uri="{FF2B5EF4-FFF2-40B4-BE49-F238E27FC236}">
                <a16:creationId xmlns:a16="http://schemas.microsoft.com/office/drawing/2014/main" id="{72264004-EB2C-6312-2C16-3FF88D715907}"/>
              </a:ext>
            </a:extLst>
          </p:cNvPr>
          <p:cNvPicPr>
            <a:picLocks noChangeAspect="1"/>
          </p:cNvPicPr>
          <p:nvPr/>
        </p:nvPicPr>
        <p:blipFill>
          <a:blip r:embed="rId2"/>
          <a:stretch>
            <a:fillRect/>
          </a:stretch>
        </p:blipFill>
        <p:spPr>
          <a:xfrm>
            <a:off x="478972" y="982985"/>
            <a:ext cx="11243127" cy="5354671"/>
          </a:xfrm>
          <a:prstGeom prst="rect">
            <a:avLst/>
          </a:prstGeom>
        </p:spPr>
      </p:pic>
    </p:spTree>
    <p:extLst>
      <p:ext uri="{BB962C8B-B14F-4D97-AF65-F5344CB8AC3E}">
        <p14:creationId xmlns:p14="http://schemas.microsoft.com/office/powerpoint/2010/main" val="3609627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latin typeface="Adobe Devanagari"/>
              </a:rPr>
              <a:t>IT20637064 | Anuththara R.M.C</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normAutofit fontScale="92500" lnSpcReduction="20000"/>
          </a:bodyPr>
          <a:lstStyle/>
          <a:p>
            <a:endParaRPr lang="en-US">
              <a:solidFill>
                <a:srgbClr val="888888"/>
              </a:solidFill>
              <a:ea typeface="Cambria"/>
            </a:endParaRPr>
          </a:p>
          <a:p>
            <a:r>
              <a:rPr lang="en-US">
                <a:solidFill>
                  <a:srgbClr val="888888"/>
                </a:solidFill>
                <a:ea typeface="Cambria"/>
              </a:rPr>
              <a:t>Bachelor of Science (Hons) in Information Technology </a:t>
            </a:r>
            <a:endParaRPr lang="en-US">
              <a:ea typeface="Cambria"/>
            </a:endParaRPr>
          </a:p>
          <a:p>
            <a:r>
              <a:rPr lang="en-US">
                <a:solidFill>
                  <a:srgbClr val="888888"/>
                </a:solidFill>
                <a:ea typeface="Cambria"/>
              </a:rPr>
              <a:t>Specializing in Software Engineering</a:t>
            </a:r>
          </a:p>
          <a:p>
            <a:endParaRPr lang="en-US">
              <a:solidFill>
                <a:srgbClr val="888888"/>
              </a:solidFill>
              <a:ea typeface="Cambria"/>
            </a:endParaRPr>
          </a:p>
          <a:p>
            <a:r>
              <a:rPr lang="en-US">
                <a:solidFill>
                  <a:srgbClr val="888888"/>
                </a:solidFill>
                <a:ea typeface="Cambria"/>
              </a:rPr>
              <a:t>Topic – C</a:t>
            </a:r>
            <a:r>
              <a:rPr lang="en-US">
                <a:ea typeface="+mn-lt"/>
                <a:cs typeface="+mn-lt"/>
              </a:rPr>
              <a:t>onfirmation of macaque monkeys crop raiding and repelling macaque monkeys</a:t>
            </a:r>
            <a:endParaRPr lang="en-US">
              <a:solidFill>
                <a:srgbClr val="888888"/>
              </a:solidFill>
              <a:ea typeface="Cambria"/>
            </a:endParaRP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Anuththara R. M .C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TMP-2023-24-074</a:t>
            </a:r>
            <a:endParaRPr lang="en-US">
              <a:solidFill>
                <a:schemeClr val="tx1"/>
              </a:solidFill>
            </a:endParaRPr>
          </a:p>
        </p:txBody>
      </p:sp>
      <p:pic>
        <p:nvPicPr>
          <p:cNvPr id="2" name="Picture 2" descr="A person smiling at camera&#10;&#10;Description automatically generated">
            <a:extLst>
              <a:ext uri="{FF2B5EF4-FFF2-40B4-BE49-F238E27FC236}">
                <a16:creationId xmlns:a16="http://schemas.microsoft.com/office/drawing/2014/main" id="{C739F3BA-D3E7-704B-F9AE-775C65A6047C}"/>
              </a:ext>
            </a:extLst>
          </p:cNvPr>
          <p:cNvPicPr>
            <a:picLocks noChangeAspect="1"/>
          </p:cNvPicPr>
          <p:nvPr/>
        </p:nvPicPr>
        <p:blipFill>
          <a:blip r:embed="rId2"/>
          <a:stretch>
            <a:fillRect/>
          </a:stretch>
        </p:blipFill>
        <p:spPr>
          <a:xfrm>
            <a:off x="9640866" y="103862"/>
            <a:ext cx="2523994" cy="2370550"/>
          </a:xfrm>
          <a:prstGeom prst="rect">
            <a:avLst/>
          </a:prstGeom>
        </p:spPr>
      </p:pic>
    </p:spTree>
    <p:extLst>
      <p:ext uri="{BB962C8B-B14F-4D97-AF65-F5344CB8AC3E}">
        <p14:creationId xmlns:p14="http://schemas.microsoft.com/office/powerpoint/2010/main" val="1969892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59657" y="364671"/>
            <a:ext cx="11684000" cy="868362"/>
          </a:xfrm>
        </p:spPr>
        <p:txBody>
          <a:bodyPr>
            <a:normAutofit fontScale="90000"/>
          </a:bodyPr>
          <a:lstStyle/>
          <a:p>
            <a:r>
              <a:rPr lang="en-US" sz="5400">
                <a:latin typeface="Adobe Devanagari"/>
              </a:rPr>
              <a:t>Introduction and Background</a:t>
            </a:r>
            <a:br>
              <a:rPr lang="en-US" sz="3600">
                <a:latin typeface="+mj-lt"/>
                <a:ea typeface="Cambria"/>
                <a:cs typeface="+mn-cs"/>
              </a:rPr>
            </a:br>
            <a:endParaRPr lang="en-US" sz="3600">
              <a:latin typeface="+mj-lt"/>
              <a:ea typeface="Cambria"/>
              <a:cs typeface="+mn-cs"/>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endParaRPr lang="en-US">
              <a:solidFill>
                <a:srgbClr val="000000"/>
              </a:solidFill>
              <a:latin typeface="Calibri"/>
              <a:ea typeface="+mn-lt"/>
              <a:cs typeface="Calibri"/>
            </a:endParaRPr>
          </a:p>
          <a:p>
            <a:r>
              <a:rPr lang="en-US">
                <a:solidFill>
                  <a:srgbClr val="000000"/>
                </a:solidFill>
                <a:latin typeface="Calibri"/>
                <a:ea typeface="+mn-lt"/>
                <a:cs typeface="Calibri"/>
              </a:rPr>
              <a:t>Method</a:t>
            </a:r>
            <a:r>
              <a:rPr lang="en-US">
                <a:latin typeface="+mj-lt"/>
                <a:ea typeface="Cambria"/>
              </a:rPr>
              <a:t> to confirm the presence of macaque monkeys</a:t>
            </a:r>
            <a:endParaRPr lang="en-US">
              <a:ea typeface="Cambria"/>
            </a:endParaRPr>
          </a:p>
          <a:p>
            <a:r>
              <a:rPr lang="en-US">
                <a:latin typeface="+mj-lt"/>
                <a:ea typeface="Cambria"/>
              </a:rPr>
              <a:t>How do repel macaque monkeys</a:t>
            </a:r>
            <a:endParaRPr lang="en-US">
              <a:latin typeface="+mj-lt"/>
              <a:ea typeface="Cambria"/>
              <a:cs typeface="Calibri"/>
            </a:endParaRPr>
          </a:p>
          <a:p>
            <a:r>
              <a:rPr lang="en-US">
                <a:latin typeface="+mj-lt"/>
                <a:ea typeface="Cambria"/>
              </a:rPr>
              <a:t>Alert the farmer about the presence of monkeys</a:t>
            </a:r>
            <a:endParaRPr lang="en-US">
              <a:latin typeface="+mj-lt"/>
              <a:ea typeface="Cambria"/>
              <a:cs typeface="Calibri"/>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Anuththara R. M .C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TMP-2023-24-074</a:t>
            </a:r>
            <a:endParaRPr lang="en-US">
              <a:solidFill>
                <a:schemeClr val="tx1"/>
              </a:solidFill>
            </a:endParaRPr>
          </a:p>
        </p:txBody>
      </p:sp>
      <p:sp>
        <p:nvSpPr>
          <p:cNvPr id="3" name="Rectangle 2">
            <a:extLst>
              <a:ext uri="{FF2B5EF4-FFF2-40B4-BE49-F238E27FC236}">
                <a16:creationId xmlns:a16="http://schemas.microsoft.com/office/drawing/2014/main" id="{C9B247B3-B3BF-58EF-39E4-2AE5CD8C67E2}"/>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7" name="Picture 7" descr="A monkey holding a plant&#10;&#10;Description automatically generated">
            <a:extLst>
              <a:ext uri="{FF2B5EF4-FFF2-40B4-BE49-F238E27FC236}">
                <a16:creationId xmlns:a16="http://schemas.microsoft.com/office/drawing/2014/main" id="{BAA2991E-01BF-7F83-85A7-4D7D43C56C5D}"/>
              </a:ext>
            </a:extLst>
          </p:cNvPr>
          <p:cNvPicPr>
            <a:picLocks noChangeAspect="1"/>
          </p:cNvPicPr>
          <p:nvPr/>
        </p:nvPicPr>
        <p:blipFill>
          <a:blip r:embed="rId2"/>
          <a:stretch>
            <a:fillRect/>
          </a:stretch>
        </p:blipFill>
        <p:spPr>
          <a:xfrm>
            <a:off x="8738963" y="633048"/>
            <a:ext cx="3084434" cy="5203371"/>
          </a:xfrm>
          <a:prstGeom prst="rect">
            <a:avLst/>
          </a:prstGeom>
        </p:spPr>
      </p:pic>
    </p:spTree>
    <p:extLst>
      <p:ext uri="{BB962C8B-B14F-4D97-AF65-F5344CB8AC3E}">
        <p14:creationId xmlns:p14="http://schemas.microsoft.com/office/powerpoint/2010/main" val="652603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Research Gap</a:t>
            </a:r>
            <a:endParaRPr lang="en-US"/>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IT20637064</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ea typeface="+mn-lt"/>
                <a:cs typeface="+mn-lt"/>
              </a:rPr>
              <a:t>Anuththara</a:t>
            </a:r>
            <a:r>
              <a:rPr lang="en-US" b="1">
                <a:solidFill>
                  <a:schemeClr val="tx1"/>
                </a:solidFill>
                <a:ea typeface="+mn-lt"/>
                <a:cs typeface="+mn-lt"/>
              </a:rPr>
              <a:t> R. M .</a:t>
            </a:r>
            <a:r>
              <a:rPr lang="en-US" b="1">
                <a:solidFill>
                  <a:schemeClr val="tx1"/>
                </a:solidFill>
              </a:rPr>
              <a:t>C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a typeface="+mn-lt"/>
              <a:cs typeface="+mn-lt"/>
            </a:endParaRPr>
          </a:p>
        </p:txBody>
      </p:sp>
      <p:sp>
        <p:nvSpPr>
          <p:cNvPr id="3" name="Rectangle 2">
            <a:extLst>
              <a:ext uri="{FF2B5EF4-FFF2-40B4-BE49-F238E27FC236}">
                <a16:creationId xmlns:a16="http://schemas.microsoft.com/office/drawing/2014/main" id="{203F9F3C-E552-BF92-2184-106EC06474E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7" name="Rectangle: Rounded Corners 6">
            <a:extLst>
              <a:ext uri="{FF2B5EF4-FFF2-40B4-BE49-F238E27FC236}">
                <a16:creationId xmlns:a16="http://schemas.microsoft.com/office/drawing/2014/main" id="{14516A6A-9DAD-B478-5B63-477993A0CE38}"/>
              </a:ext>
            </a:extLst>
          </p:cNvPr>
          <p:cNvSpPr/>
          <p:nvPr/>
        </p:nvSpPr>
        <p:spPr>
          <a:xfrm>
            <a:off x="1155290" y="1290483"/>
            <a:ext cx="9107129" cy="3994354"/>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457200" indent="-457200">
              <a:buFont typeface="Arial"/>
              <a:buChar char="•"/>
            </a:pPr>
            <a:r>
              <a:rPr lang="en-US" sz="2800">
                <a:latin typeface="Calibri"/>
                <a:cs typeface="Calibri"/>
              </a:rPr>
              <a:t>Previous researches conducted in the past, </a:t>
            </a:r>
            <a:r>
              <a:rPr lang="en-US" sz="2800">
                <a:latin typeface="Calibri"/>
                <a:ea typeface="Calibri"/>
                <a:cs typeface="Calibri"/>
              </a:rPr>
              <a:t>The accuracy obtained by the effective utilization of computer vision and machine learning is less than 94% . We provide the accuracy more than 94%.</a:t>
            </a:r>
            <a:endParaRPr lang="en-US">
              <a:latin typeface="Cambria"/>
              <a:ea typeface="Cambria"/>
              <a:cs typeface="Calibri"/>
            </a:endParaRPr>
          </a:p>
          <a:p>
            <a:endParaRPr lang="en-US" sz="2800">
              <a:latin typeface="Calibri"/>
              <a:cs typeface="Calibri"/>
            </a:endParaRPr>
          </a:p>
          <a:p>
            <a:pPr marL="457200" indent="-457200">
              <a:buFont typeface="Arial"/>
              <a:buChar char="•"/>
            </a:pPr>
            <a:r>
              <a:rPr lang="en-US" sz="2800">
                <a:latin typeface="Calibri"/>
                <a:cs typeface="Calibri"/>
              </a:rPr>
              <a:t>Alert the farmer with including the current situation of crop</a:t>
            </a:r>
          </a:p>
          <a:p>
            <a:endParaRPr lang="en-US" sz="3200">
              <a:latin typeface="Calibri"/>
              <a:cs typeface="Calibri"/>
            </a:endParaRPr>
          </a:p>
        </p:txBody>
      </p:sp>
    </p:spTree>
    <p:extLst>
      <p:ext uri="{BB962C8B-B14F-4D97-AF65-F5344CB8AC3E}">
        <p14:creationId xmlns:p14="http://schemas.microsoft.com/office/powerpoint/2010/main" val="1487752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2189912" cy="589637"/>
          </a:xfrm>
        </p:spPr>
        <p:txBody>
          <a:bodyPr>
            <a:normAutofit fontScale="90000"/>
          </a:bodyPr>
          <a:lstStyle/>
          <a:p>
            <a:r>
              <a:rPr lang="en-US"/>
              <a:t>References</a:t>
            </a:r>
          </a:p>
        </p:txBody>
      </p:sp>
      <p:sp>
        <p:nvSpPr>
          <p:cNvPr id="6" name="Rectangle 5">
            <a:extLst>
              <a:ext uri="{FF2B5EF4-FFF2-40B4-BE49-F238E27FC236}">
                <a16:creationId xmlns:a16="http://schemas.microsoft.com/office/drawing/2014/main" id="{F7A779C4-1989-6056-DE0C-11AC3939A9DF}"/>
              </a:ext>
            </a:extLst>
          </p:cNvPr>
          <p:cNvSpPr/>
          <p:nvPr/>
        </p:nvSpPr>
        <p:spPr>
          <a:xfrm>
            <a:off x="2682039" y="6441907"/>
            <a:ext cx="6045868" cy="3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78A8A0-4C78-4C02-8799-D6861DCFFB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Anuththara</a:t>
            </a:r>
            <a:r>
              <a:rPr lang="en-US" b="1">
                <a:solidFill>
                  <a:schemeClr val="tx1"/>
                </a:solidFill>
              </a:rPr>
              <a:t> R. M .C   </a:t>
            </a:r>
            <a:r>
              <a:rPr lang="en-US" sz="1800">
                <a:solidFill>
                  <a:schemeClr val="tx1"/>
                </a:solidFill>
              </a:rPr>
              <a:t>|</a:t>
            </a:r>
            <a:r>
              <a:rPr lang="en-US">
                <a:solidFill>
                  <a:schemeClr val="tx1"/>
                </a:solidFill>
              </a:rPr>
              <a:t>   </a:t>
            </a:r>
            <a:r>
              <a:rPr lang="en-US" b="1">
                <a:solidFill>
                  <a:schemeClr val="tx1"/>
                </a:solidFill>
              </a:rPr>
              <a:t>TMP-2023-24-074</a:t>
            </a:r>
            <a:endParaRPr lang="en-US">
              <a:solidFill>
                <a:schemeClr val="tx1"/>
              </a:solidFill>
              <a:ea typeface="Cambria"/>
            </a:endParaRPr>
          </a:p>
        </p:txBody>
      </p:sp>
      <p:sp>
        <p:nvSpPr>
          <p:cNvPr id="9" name="TextBox 8">
            <a:extLst>
              <a:ext uri="{FF2B5EF4-FFF2-40B4-BE49-F238E27FC236}">
                <a16:creationId xmlns:a16="http://schemas.microsoft.com/office/drawing/2014/main" id="{5B3DF955-21D1-345C-4ABD-3EEED63F7DF4}"/>
              </a:ext>
            </a:extLst>
          </p:cNvPr>
          <p:cNvSpPr txBox="1"/>
          <p:nvPr/>
        </p:nvSpPr>
        <p:spPr>
          <a:xfrm>
            <a:off x="398992" y="733259"/>
            <a:ext cx="11163580" cy="575542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333333"/>
                </a:solidFill>
                <a:latin typeface="Calibri"/>
                <a:cs typeface="Calibri"/>
              </a:rPr>
              <a:t>[6] Sheik </a:t>
            </a:r>
            <a:r>
              <a:rPr lang="en-US" sz="1600" b="1" err="1">
                <a:solidFill>
                  <a:srgbClr val="333333"/>
                </a:solidFill>
                <a:latin typeface="Calibri"/>
                <a:cs typeface="Calibri"/>
              </a:rPr>
              <a:t>Mohammed.S</a:t>
            </a:r>
            <a:r>
              <a:rPr lang="en-US" sz="1600" b="1">
                <a:solidFill>
                  <a:srgbClr val="333333"/>
                </a:solidFill>
                <a:latin typeface="Calibri"/>
                <a:cs typeface="Calibri"/>
              </a:rPr>
              <a:t>, </a:t>
            </a:r>
            <a:r>
              <a:rPr lang="en-US" sz="1600" b="1" err="1">
                <a:solidFill>
                  <a:srgbClr val="333333"/>
                </a:solidFill>
                <a:latin typeface="Calibri"/>
                <a:cs typeface="Calibri"/>
              </a:rPr>
              <a:t>Dr.T.Sheela</a:t>
            </a:r>
            <a:r>
              <a:rPr lang="en-US" sz="1600" b="1">
                <a:solidFill>
                  <a:srgbClr val="333333"/>
                </a:solidFill>
                <a:latin typeface="Calibri"/>
                <a:cs typeface="Calibri"/>
              </a:rPr>
              <a:t>, </a:t>
            </a:r>
            <a:r>
              <a:rPr lang="en-US" sz="1600" b="1" err="1">
                <a:solidFill>
                  <a:srgbClr val="333333"/>
                </a:solidFill>
                <a:latin typeface="Calibri"/>
                <a:cs typeface="Calibri"/>
              </a:rPr>
              <a:t>Dr.T.Muthumanickam</a:t>
            </a:r>
            <a:r>
              <a:rPr lang="en-US" sz="1600" b="1">
                <a:solidFill>
                  <a:srgbClr val="333333"/>
                </a:solidFill>
                <a:latin typeface="Calibri"/>
                <a:cs typeface="Calibri"/>
              </a:rPr>
              <a:t> "Development of Animal-Detection System using Modified CNN Algorithm" Proceedings of the International Conference on Augmented Intelligence and Sustainable Systems (ICAISS-2022)</a:t>
            </a:r>
          </a:p>
          <a:p>
            <a:endParaRPr lang="en-US" sz="1600" b="1">
              <a:solidFill>
                <a:srgbClr val="333333"/>
              </a:solidFill>
              <a:latin typeface="Calibri"/>
              <a:ea typeface="Cambria"/>
              <a:cs typeface="Calibri"/>
            </a:endParaRPr>
          </a:p>
          <a:p>
            <a:r>
              <a:rPr lang="en-US" sz="1600" b="1">
                <a:solidFill>
                  <a:srgbClr val="333333"/>
                </a:solidFill>
                <a:latin typeface="Calibri"/>
                <a:cs typeface="Calibri"/>
              </a:rPr>
              <a:t>[7] Yuvaraj </a:t>
            </a:r>
            <a:r>
              <a:rPr lang="en-US" sz="1600" b="1" err="1">
                <a:solidFill>
                  <a:srgbClr val="333333"/>
                </a:solidFill>
                <a:latin typeface="Calibri"/>
                <a:cs typeface="Calibri"/>
              </a:rPr>
              <a:t>Munian</a:t>
            </a:r>
            <a:r>
              <a:rPr lang="en-US" sz="1600" b="1">
                <a:solidFill>
                  <a:srgbClr val="333333"/>
                </a:solidFill>
                <a:latin typeface="Calibri"/>
                <a:cs typeface="Calibri"/>
              </a:rPr>
              <a:t>, Antonio Martinez-Molina, Miltiadis </a:t>
            </a:r>
            <a:r>
              <a:rPr lang="en-US" sz="1600" b="1" err="1">
                <a:solidFill>
                  <a:srgbClr val="333333"/>
                </a:solidFill>
                <a:latin typeface="Calibri"/>
                <a:cs typeface="Calibri"/>
              </a:rPr>
              <a:t>Alamaniotis</a:t>
            </a:r>
            <a:r>
              <a:rPr lang="en-US" sz="1600" b="1">
                <a:solidFill>
                  <a:srgbClr val="333333"/>
                </a:solidFill>
                <a:latin typeface="Calibri"/>
                <a:cs typeface="Calibri"/>
              </a:rPr>
              <a:t> "Intelligent System for Detection of Wild Animals Using HOG and CNN in Automobile Applications" </a:t>
            </a:r>
          </a:p>
          <a:p>
            <a:endParaRPr lang="en-US" sz="1600" b="1">
              <a:solidFill>
                <a:srgbClr val="333333"/>
              </a:solidFill>
              <a:latin typeface="Calibri"/>
              <a:ea typeface="Cambria"/>
              <a:cs typeface="Calibri"/>
            </a:endParaRPr>
          </a:p>
          <a:p>
            <a:r>
              <a:rPr lang="en-US" sz="1600" b="1">
                <a:solidFill>
                  <a:srgbClr val="333333"/>
                </a:solidFill>
                <a:latin typeface="Calibri"/>
                <a:cs typeface="Calibri"/>
              </a:rPr>
              <a:t>[8] P. Manikandan, </a:t>
            </a:r>
            <a:r>
              <a:rPr lang="en-US" sz="1600" b="1" err="1">
                <a:solidFill>
                  <a:srgbClr val="333333"/>
                </a:solidFill>
                <a:latin typeface="Calibri"/>
                <a:cs typeface="Calibri"/>
              </a:rPr>
              <a:t>A.Thenmozhi</a:t>
            </a:r>
            <a:r>
              <a:rPr lang="en-US" sz="1600" b="1">
                <a:solidFill>
                  <a:srgbClr val="333333"/>
                </a:solidFill>
                <a:latin typeface="Calibri"/>
                <a:cs typeface="Calibri"/>
              </a:rPr>
              <a:t> , G. Ramesh, T. Ravi Kiran Naidu, K. </a:t>
            </a:r>
            <a:r>
              <a:rPr lang="en-US" sz="1600" b="1" err="1">
                <a:solidFill>
                  <a:srgbClr val="333333"/>
                </a:solidFill>
                <a:latin typeface="Calibri"/>
                <a:cs typeface="Calibri"/>
              </a:rPr>
              <a:t>Vamsinath</a:t>
            </a:r>
            <a:r>
              <a:rPr lang="en-US" sz="1600" b="1">
                <a:solidFill>
                  <a:srgbClr val="333333"/>
                </a:solidFill>
                <a:latin typeface="Calibri"/>
                <a:cs typeface="Calibri"/>
              </a:rPr>
              <a:t> Reddy, K. </a:t>
            </a:r>
            <a:r>
              <a:rPr lang="en-US" sz="1600" b="1" err="1">
                <a:solidFill>
                  <a:srgbClr val="333333"/>
                </a:solidFill>
                <a:latin typeface="Calibri"/>
                <a:cs typeface="Calibri"/>
              </a:rPr>
              <a:t>BhanuPradeep</a:t>
            </a:r>
            <a:r>
              <a:rPr lang="en-US" sz="1600" b="1">
                <a:solidFill>
                  <a:srgbClr val="333333"/>
                </a:solidFill>
                <a:latin typeface="Calibri"/>
                <a:cs typeface="Calibri"/>
              </a:rPr>
              <a:t> Kumar Reddy "Crops Protection System from Animals using Arduino" 2021 3rd International Conference on Advances in Computing, Communication Control and Networking (ICACCCN) </a:t>
            </a:r>
          </a:p>
          <a:p>
            <a:endParaRPr lang="en-US" sz="1600" b="1">
              <a:latin typeface="Calibri"/>
              <a:ea typeface="Cambria"/>
              <a:cs typeface="Calibri"/>
            </a:endParaRPr>
          </a:p>
          <a:p>
            <a:r>
              <a:rPr lang="en-US" sz="1600" b="1">
                <a:latin typeface="Calibri"/>
                <a:ea typeface="Cambria"/>
                <a:cs typeface="Calibri"/>
              </a:rPr>
              <a:t>[</a:t>
            </a:r>
            <a:r>
              <a:rPr lang="en-US" sz="1600" b="1">
                <a:latin typeface="Calibri"/>
                <a:ea typeface="+mn-lt"/>
                <a:cs typeface="+mn-lt"/>
              </a:rPr>
              <a:t>9] Karthikeyan P, Paul Nishanth R, Valarmathi R "CROP FIELD PROTECTION FROM ANIMALS USING CONVOLUTIONAL NEURAL NETWORKS" 2022 1st international Conference on Computational Science and Technology (ICCST) </a:t>
            </a:r>
          </a:p>
          <a:p>
            <a:endParaRPr lang="en-US" sz="1600" b="1">
              <a:latin typeface="Calibri"/>
              <a:ea typeface="Cambria"/>
              <a:cs typeface="Calibri"/>
            </a:endParaRPr>
          </a:p>
          <a:p>
            <a:r>
              <a:rPr lang="en-US" sz="1600" b="1">
                <a:latin typeface="Calibri"/>
                <a:ea typeface="Cambria"/>
                <a:cs typeface="Calibri"/>
              </a:rPr>
              <a:t>[10] RAJI C.G, FATHIMA SAFA, JISHANA P, MOHAMMED ADHIL "Early Warning System from Threat of Wild Animals using Digital Image Processing" 2023 3rd International Conference on Smart Data Intelligence (ICSMDI)</a:t>
            </a:r>
          </a:p>
          <a:p>
            <a:endParaRPr lang="en-US" sz="1600" b="1">
              <a:latin typeface="Calibri"/>
              <a:ea typeface="Cambria"/>
              <a:cs typeface="Calibri"/>
            </a:endParaRPr>
          </a:p>
          <a:p>
            <a:r>
              <a:rPr lang="en-US" sz="1600" b="1">
                <a:latin typeface="Calibri"/>
                <a:ea typeface="Cambria"/>
                <a:cs typeface="Calibri"/>
              </a:rPr>
              <a:t>[11] Shola Usharani, Gayathri, </a:t>
            </a:r>
            <a:r>
              <a:rPr lang="en-US" sz="1600" b="1" err="1">
                <a:latin typeface="Calibri"/>
                <a:ea typeface="Cambria"/>
                <a:cs typeface="Calibri"/>
              </a:rPr>
              <a:t>Rajarajeswari</a:t>
            </a:r>
            <a:r>
              <a:rPr lang="en-US" sz="1600" b="1">
                <a:latin typeface="Calibri"/>
                <a:ea typeface="Cambria"/>
                <a:cs typeface="Calibri"/>
              </a:rPr>
              <a:t> S, D. S. Kishore, Sivakumar </a:t>
            </a:r>
            <a:r>
              <a:rPr lang="en-US" sz="1600" b="1" err="1">
                <a:latin typeface="Calibri"/>
                <a:ea typeface="Cambria"/>
                <a:cs typeface="Calibri"/>
              </a:rPr>
              <a:t>Depur</a:t>
            </a:r>
            <a:r>
              <a:rPr lang="en-US" sz="1600" b="1">
                <a:latin typeface="Calibri"/>
                <a:ea typeface="Cambria"/>
                <a:cs typeface="Calibri"/>
              </a:rPr>
              <a:t> "IoT based Animal Trespass Identification and Prevention System for Smart Agriculture" 2023 7th International Conference on Intelligent Computing and Control Systems (ICICCS)</a:t>
            </a:r>
          </a:p>
          <a:p>
            <a:endParaRPr lang="en-US" sz="1600" b="1">
              <a:latin typeface="Calibri"/>
              <a:ea typeface="Cambria"/>
              <a:cs typeface="Calibri"/>
            </a:endParaRPr>
          </a:p>
          <a:p>
            <a:r>
              <a:rPr lang="en-US" sz="1600" b="1">
                <a:latin typeface="Calibri"/>
                <a:ea typeface="Cambria"/>
                <a:cs typeface="Calibri"/>
              </a:rPr>
              <a:t>[12] Joel John Kandathil, Aliya Ashraf, James Babu, Jerin Thomas , </a:t>
            </a:r>
            <a:r>
              <a:rPr lang="en-US" sz="1600" b="1" err="1">
                <a:latin typeface="Calibri"/>
                <a:ea typeface="Cambria"/>
                <a:cs typeface="Calibri"/>
              </a:rPr>
              <a:t>Joffin</a:t>
            </a:r>
            <a:r>
              <a:rPr lang="en-US" sz="1600" b="1">
                <a:latin typeface="Calibri"/>
                <a:ea typeface="Cambria"/>
                <a:cs typeface="Calibri"/>
              </a:rPr>
              <a:t> Franci "Real Time Recording and Monitoring of Wild Animal Movements" 2022 IEEE 19th India Council International Conference (INDICON)</a:t>
            </a:r>
          </a:p>
          <a:p>
            <a:endParaRPr lang="en-US" sz="1600">
              <a:ea typeface="+mn-lt"/>
              <a:cs typeface="+mn-lt"/>
            </a:endParaRPr>
          </a:p>
        </p:txBody>
      </p:sp>
    </p:spTree>
    <p:extLst>
      <p:ext uri="{BB962C8B-B14F-4D97-AF65-F5344CB8AC3E}">
        <p14:creationId xmlns:p14="http://schemas.microsoft.com/office/powerpoint/2010/main" val="4115910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295400" y="304800"/>
            <a:ext cx="9829800" cy="609600"/>
          </a:xfrm>
        </p:spPr>
        <p:txBody>
          <a:bodyPr>
            <a:normAutofit/>
          </a:bodyPr>
          <a:lstStyle/>
          <a:p>
            <a:r>
              <a:rPr lang="en-US" sz="3200" b="0" i="0" u="none" strike="noStrike" baseline="0">
                <a:latin typeface="Calibri" panose="020F0502020204030204" pitchFamily="34" charset="0"/>
              </a:rPr>
              <a:t>Introduction </a:t>
            </a:r>
            <a:r>
              <a:rPr lang="en-US" sz="3200" b="0" i="0" u="none" strike="noStrike" baseline="0">
                <a:latin typeface="Arial" panose="020B0604020202020204" pitchFamily="34" charset="0"/>
              </a:rPr>
              <a:t>to the overall project</a:t>
            </a:r>
            <a:endParaRPr lang="en-US" sz="6600"/>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321425" y="1676400"/>
            <a:ext cx="6553200" cy="3352800"/>
          </a:xfrm>
        </p:spPr>
        <p:txBody>
          <a:bodyPr>
            <a:normAutofit fontScale="47500" lnSpcReduction="20000"/>
          </a:bodyPr>
          <a:lstStyle/>
          <a:p>
            <a:pPr algn="l"/>
            <a:r>
              <a:rPr lang="en-US" sz="5100">
                <a:solidFill>
                  <a:schemeClr val="accent5">
                    <a:lumMod val="75000"/>
                  </a:schemeClr>
                </a:solidFill>
              </a:rPr>
              <a:t>Increasing crop damage</a:t>
            </a:r>
          </a:p>
          <a:p>
            <a:pPr algn="l"/>
            <a:endParaRPr lang="en-US" sz="3100">
              <a:solidFill>
                <a:schemeClr val="tx1"/>
              </a:solidFill>
            </a:endParaRPr>
          </a:p>
          <a:p>
            <a:pPr algn="l"/>
            <a:r>
              <a:rPr lang="en-US" sz="3800">
                <a:solidFill>
                  <a:schemeClr val="tx1"/>
                </a:solidFill>
                <a:latin typeface="Arial" panose="020B0604020202020204" pitchFamily="34" charset="0"/>
                <a:cs typeface="Arial" panose="020B0604020202020204" pitchFamily="34" charset="0"/>
              </a:rPr>
              <a:t>The decrease in the productivity of cultivated land in Sri Lanka has become a significant issue</a:t>
            </a:r>
          </a:p>
          <a:p>
            <a:pPr algn="l"/>
            <a:endParaRPr lang="en-US" sz="3100">
              <a:solidFill>
                <a:schemeClr val="tx1"/>
              </a:solidFill>
              <a:latin typeface="Arial" panose="020B0604020202020204" pitchFamily="34" charset="0"/>
              <a:cs typeface="Arial" panose="020B0604020202020204" pitchFamily="34" charset="0"/>
            </a:endParaRPr>
          </a:p>
          <a:p>
            <a:pPr algn="l"/>
            <a:r>
              <a:rPr lang="en-US" sz="3800">
                <a:solidFill>
                  <a:schemeClr val="tx1"/>
                </a:solidFill>
                <a:latin typeface="Arial" panose="020B0604020202020204" pitchFamily="34" charset="0"/>
                <a:cs typeface="Arial" panose="020B0604020202020204" pitchFamily="34" charset="0"/>
              </a:rPr>
              <a:t>Main problems causing increasing crop damage in Sri Lanka </a:t>
            </a:r>
          </a:p>
          <a:p>
            <a:pPr algn="l"/>
            <a:endParaRPr lang="en-US" sz="3800">
              <a:solidFill>
                <a:schemeClr val="tx1"/>
              </a:solidFill>
            </a:endParaRPr>
          </a:p>
          <a:p>
            <a:pPr algn="l"/>
            <a:r>
              <a:rPr lang="en-US" sz="3800">
                <a:solidFill>
                  <a:schemeClr val="accent5">
                    <a:lumMod val="75000"/>
                  </a:schemeClr>
                </a:solidFill>
              </a:rPr>
              <a:t>	</a:t>
            </a:r>
            <a:r>
              <a:rPr lang="en-US" sz="3800">
                <a:solidFill>
                  <a:schemeClr val="accent5">
                    <a:lumMod val="75000"/>
                  </a:schemeClr>
                </a:solidFill>
                <a:latin typeface="+mj-lt"/>
              </a:rPr>
              <a:t>Threat of pest infestations</a:t>
            </a:r>
          </a:p>
          <a:p>
            <a:pPr algn="l"/>
            <a:r>
              <a:rPr lang="en-US" sz="3800">
                <a:solidFill>
                  <a:schemeClr val="accent5">
                    <a:lumMod val="75000"/>
                  </a:schemeClr>
                </a:solidFill>
                <a:latin typeface="+mj-lt"/>
              </a:rPr>
              <a:t>	Fungal diseases and depletion of soil nutrients </a:t>
            </a:r>
            <a:r>
              <a:rPr lang="en-US" sz="5100">
                <a:solidFill>
                  <a:schemeClr val="accent5">
                    <a:lumMod val="75000"/>
                  </a:schemeClr>
                </a:solidFill>
                <a:latin typeface="+mj-lt"/>
              </a:rPr>
              <a:t>                     </a:t>
            </a:r>
          </a:p>
          <a:p>
            <a:pPr marL="342900" indent="-342900" algn="l">
              <a:buFont typeface="Arial" panose="020B0604020202020204" pitchFamily="34" charset="0"/>
              <a:buChar char="•"/>
            </a:pPr>
            <a:endParaRPr lang="en-US" sz="2300">
              <a:solidFill>
                <a:schemeClr val="tx1"/>
              </a:solidFill>
            </a:endParaRPr>
          </a:p>
          <a:p>
            <a:pPr marL="342900" indent="-342900" algn="l">
              <a:buFont typeface="Arial" panose="020B0604020202020204" pitchFamily="34" charset="0"/>
              <a:buChar char="•"/>
            </a:pPr>
            <a:endParaRPr lang="en-US" sz="1600">
              <a:solidFill>
                <a:schemeClr val="tx1"/>
              </a:solidFill>
            </a:endParaRPr>
          </a:p>
          <a:p>
            <a:pPr marL="342900" indent="-342900" algn="l">
              <a:buFont typeface="Arial" panose="020B0604020202020204" pitchFamily="34" charset="0"/>
              <a:buChar char="•"/>
            </a:pPr>
            <a:endParaRPr lang="en-US" sz="1600">
              <a:solidFill>
                <a:schemeClr val="tx1"/>
              </a:solidFill>
            </a:endParaRPr>
          </a:p>
          <a:p>
            <a:pPr algn="l"/>
            <a:r>
              <a:rPr lang="en-US" sz="1600">
                <a:solidFill>
                  <a:schemeClr val="tx1"/>
                </a:solidFill>
              </a:rPr>
              <a:t>                            </a:t>
            </a:r>
          </a:p>
        </p:txBody>
      </p:sp>
      <p:sp>
        <p:nvSpPr>
          <p:cNvPr id="4" name="Subtitle 2">
            <a:extLst>
              <a:ext uri="{FF2B5EF4-FFF2-40B4-BE49-F238E27FC236}">
                <a16:creationId xmlns:a16="http://schemas.microsoft.com/office/drawing/2014/main" id="{D24498DC-63AB-2024-91EB-122A93EB901D}"/>
              </a:ext>
            </a:extLst>
          </p:cNvPr>
          <p:cNvSpPr txBox="1">
            <a:spLocks/>
          </p:cNvSpPr>
          <p:nvPr/>
        </p:nvSpPr>
        <p:spPr>
          <a:xfrm>
            <a:off x="6096000" y="1021080"/>
            <a:ext cx="4800600" cy="43434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000" b="1" u="sng"/>
          </a:p>
        </p:txBody>
      </p:sp>
      <p:pic>
        <p:nvPicPr>
          <p:cNvPr id="6" name="Picture 5" descr="A graph of negative impact on food and other food&#10;&#10;Description automatically generated">
            <a:extLst>
              <a:ext uri="{FF2B5EF4-FFF2-40B4-BE49-F238E27FC236}">
                <a16:creationId xmlns:a16="http://schemas.microsoft.com/office/drawing/2014/main" id="{BBA08EE3-B212-75D4-A461-B2EBC74BF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051" y="1451251"/>
            <a:ext cx="3929149" cy="3395749"/>
          </a:xfrm>
          <a:prstGeom prst="rect">
            <a:avLst/>
          </a:prstGeom>
          <a:ln w="127000" cap="sq">
            <a:solidFill>
              <a:schemeClr val="accent5"/>
            </a:solidFill>
            <a:miter lim="800000"/>
          </a:ln>
          <a:effectLst>
            <a:outerShdw blurRad="57150" dist="50800" dir="2700000" algn="tl" rotWithShape="0">
              <a:srgbClr val="000000">
                <a:alpha val="40000"/>
              </a:srgbClr>
            </a:outerShdw>
          </a:effectLst>
        </p:spPr>
      </p:pic>
      <p:sp>
        <p:nvSpPr>
          <p:cNvPr id="7" name="Title 1">
            <a:extLst>
              <a:ext uri="{FF2B5EF4-FFF2-40B4-BE49-F238E27FC236}">
                <a16:creationId xmlns:a16="http://schemas.microsoft.com/office/drawing/2014/main" id="{BBEE0B32-00FD-D5CD-CB52-58A709E41A7B}"/>
              </a:ext>
            </a:extLst>
          </p:cNvPr>
          <p:cNvSpPr txBox="1">
            <a:spLocks/>
          </p:cNvSpPr>
          <p:nvPr/>
        </p:nvSpPr>
        <p:spPr>
          <a:xfrm>
            <a:off x="7103225" y="5077999"/>
            <a:ext cx="41148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100" i="1">
                <a:latin typeface="Arial" panose="020B0604020202020204" pitchFamily="34" charset="0"/>
                <a:cs typeface="Arial" panose="020B0604020202020204" pitchFamily="34" charset="0"/>
              </a:rPr>
              <a:t>Source: </a:t>
            </a:r>
            <a:r>
              <a:rPr lang="en-US" sz="1050" b="0" i="1">
                <a:solidFill>
                  <a:srgbClr val="111111"/>
                </a:solidFill>
                <a:effectLst/>
                <a:latin typeface="Arial" panose="020B0604020202020204" pitchFamily="34" charset="0"/>
                <a:cs typeface="Arial" panose="020B0604020202020204" pitchFamily="34" charset="0"/>
              </a:rPr>
              <a:t>Public Perceptions and Solutions to Human-Monkey </a:t>
            </a:r>
          </a:p>
          <a:p>
            <a:r>
              <a:rPr lang="en-US" sz="1050" b="0" i="1">
                <a:solidFill>
                  <a:srgbClr val="111111"/>
                </a:solidFill>
                <a:effectLst/>
                <a:latin typeface="Arial" panose="020B0604020202020204" pitchFamily="34" charset="0"/>
                <a:cs typeface="Arial" panose="020B0604020202020204" pitchFamily="34" charset="0"/>
              </a:rPr>
              <a:t>Conflict from 50 Years in Sri Lanka [1]</a:t>
            </a:r>
            <a:r>
              <a:rPr lang="en-US" sz="2400" b="0" i="1">
                <a:solidFill>
                  <a:srgbClr val="111111"/>
                </a:solidFill>
                <a:effectLst/>
                <a:latin typeface="Arial" panose="020B0604020202020204" pitchFamily="34" charset="0"/>
                <a:cs typeface="Arial" panose="020B0604020202020204" pitchFamily="34" charset="0"/>
              </a:rPr>
              <a:t> </a:t>
            </a:r>
            <a:endParaRPr lang="en-US" sz="1050" b="0" i="1">
              <a:solidFill>
                <a:srgbClr val="111111"/>
              </a:solidFill>
              <a:effectLst/>
              <a:latin typeface="Arial" panose="020B0604020202020204" pitchFamily="34" charset="0"/>
              <a:cs typeface="Arial" panose="020B0604020202020204" pitchFamily="34" charset="0"/>
            </a:endParaRPr>
          </a:p>
        </p:txBody>
      </p:sp>
      <p:pic>
        <p:nvPicPr>
          <p:cNvPr id="8" name="Picture 7" descr="A green tick in a box&#10;&#10;Description automatically generated">
            <a:extLst>
              <a:ext uri="{FF2B5EF4-FFF2-40B4-BE49-F238E27FC236}">
                <a16:creationId xmlns:a16="http://schemas.microsoft.com/office/drawing/2014/main" id="{3140C464-D274-3AA5-C442-DB1F3DB7CF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3429000"/>
            <a:ext cx="381000" cy="381000"/>
          </a:xfrm>
          <a:prstGeom prst="rect">
            <a:avLst/>
          </a:prstGeom>
        </p:spPr>
      </p:pic>
      <p:pic>
        <p:nvPicPr>
          <p:cNvPr id="9" name="Picture 8" descr="A green tick in a box&#10;&#10;Description automatically generated">
            <a:extLst>
              <a:ext uri="{FF2B5EF4-FFF2-40B4-BE49-F238E27FC236}">
                <a16:creationId xmlns:a16="http://schemas.microsoft.com/office/drawing/2014/main" id="{4577A8AB-B6B4-3D76-2C79-1C86D7714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162" y="3810000"/>
            <a:ext cx="381000" cy="381000"/>
          </a:xfrm>
          <a:prstGeom prst="rect">
            <a:avLst/>
          </a:prstGeom>
        </p:spPr>
      </p:pic>
      <p:sp>
        <p:nvSpPr>
          <p:cNvPr id="10" name="Rectangle 9">
            <a:extLst>
              <a:ext uri="{FF2B5EF4-FFF2-40B4-BE49-F238E27FC236}">
                <a16:creationId xmlns:a16="http://schemas.microsoft.com/office/drawing/2014/main" id="{D324D3A2-B3E7-0DDF-25DB-AEAC81658CC1}"/>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Picture 11" descr="A hand holding a plant&#10;&#10;Description automatically generated">
            <a:extLst>
              <a:ext uri="{FF2B5EF4-FFF2-40B4-BE49-F238E27FC236}">
                <a16:creationId xmlns:a16="http://schemas.microsoft.com/office/drawing/2014/main" id="{45BA49F5-0E21-3751-C4BA-6F42F3CB7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7" y="4267200"/>
            <a:ext cx="2624468" cy="2430780"/>
          </a:xfrm>
          <a:prstGeom prst="rect">
            <a:avLst/>
          </a:prstGeom>
        </p:spPr>
      </p:pic>
    </p:spTree>
    <p:extLst>
      <p:ext uri="{BB962C8B-B14F-4D97-AF65-F5344CB8AC3E}">
        <p14:creationId xmlns:p14="http://schemas.microsoft.com/office/powerpoint/2010/main" val="783424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94362" y="-1044"/>
            <a:ext cx="11684000" cy="482143"/>
          </a:xfrm>
        </p:spPr>
        <p:txBody>
          <a:bodyPr>
            <a:normAutofit fontScale="90000"/>
          </a:bodyPr>
          <a:lstStyle/>
          <a:p>
            <a:r>
              <a:rPr lang="en-US" sz="2800">
                <a:latin typeface="Adobe Devanagari"/>
              </a:rPr>
              <a:t>Research Gap</a:t>
            </a:r>
            <a:endParaRPr lang="en-US" sz="2800"/>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IT20637064</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ea typeface="+mn-lt"/>
                <a:cs typeface="+mn-lt"/>
              </a:rPr>
              <a:t>Anuththara</a:t>
            </a:r>
            <a:r>
              <a:rPr lang="en-US" b="1">
                <a:solidFill>
                  <a:schemeClr val="tx1"/>
                </a:solidFill>
                <a:ea typeface="+mn-lt"/>
                <a:cs typeface="+mn-lt"/>
              </a:rPr>
              <a:t> R. M .</a:t>
            </a:r>
            <a:r>
              <a:rPr lang="en-US" b="1">
                <a:solidFill>
                  <a:schemeClr val="tx1"/>
                </a:solidFill>
              </a:rPr>
              <a:t>C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a typeface="Cambria"/>
            </a:endParaRPr>
          </a:p>
        </p:txBody>
      </p:sp>
      <p:sp>
        <p:nvSpPr>
          <p:cNvPr id="3" name="Rectangle 2">
            <a:extLst>
              <a:ext uri="{FF2B5EF4-FFF2-40B4-BE49-F238E27FC236}">
                <a16:creationId xmlns:a16="http://schemas.microsoft.com/office/drawing/2014/main" id="{203F9F3C-E552-BF92-2184-106EC06474E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graphicFrame>
        <p:nvGraphicFramePr>
          <p:cNvPr id="8" name="Table 4">
            <a:extLst>
              <a:ext uri="{FF2B5EF4-FFF2-40B4-BE49-F238E27FC236}">
                <a16:creationId xmlns:a16="http://schemas.microsoft.com/office/drawing/2014/main" id="{0D2A1E11-0619-9569-6B80-73C8D7A96485}"/>
              </a:ext>
            </a:extLst>
          </p:cNvPr>
          <p:cNvGraphicFramePr>
            <a:graphicFrameLocks noGrp="1"/>
          </p:cNvGraphicFramePr>
          <p:nvPr>
            <p:extLst>
              <p:ext uri="{D42A27DB-BD31-4B8C-83A1-F6EECF244321}">
                <p14:modId xmlns:p14="http://schemas.microsoft.com/office/powerpoint/2010/main" val="3748844052"/>
              </p:ext>
            </p:extLst>
          </p:nvPr>
        </p:nvGraphicFramePr>
        <p:xfrm>
          <a:off x="198328" y="511480"/>
          <a:ext cx="11722986" cy="5842409"/>
        </p:xfrm>
        <a:graphic>
          <a:graphicData uri="http://schemas.openxmlformats.org/drawingml/2006/table">
            <a:tbl>
              <a:tblPr firstRow="1" bandRow="1">
                <a:tableStyleId>{7DF18680-E054-41AD-8BC1-D1AEF772440D}</a:tableStyleId>
              </a:tblPr>
              <a:tblGrid>
                <a:gridCol w="1302554">
                  <a:extLst>
                    <a:ext uri="{9D8B030D-6E8A-4147-A177-3AD203B41FA5}">
                      <a16:colId xmlns:a16="http://schemas.microsoft.com/office/drawing/2014/main" val="1634415005"/>
                    </a:ext>
                  </a:extLst>
                </a:gridCol>
                <a:gridCol w="1302554">
                  <a:extLst>
                    <a:ext uri="{9D8B030D-6E8A-4147-A177-3AD203B41FA5}">
                      <a16:colId xmlns:a16="http://schemas.microsoft.com/office/drawing/2014/main" val="314166743"/>
                    </a:ext>
                  </a:extLst>
                </a:gridCol>
                <a:gridCol w="1302554">
                  <a:extLst>
                    <a:ext uri="{9D8B030D-6E8A-4147-A177-3AD203B41FA5}">
                      <a16:colId xmlns:a16="http://schemas.microsoft.com/office/drawing/2014/main" val="3746368303"/>
                    </a:ext>
                  </a:extLst>
                </a:gridCol>
                <a:gridCol w="1302554">
                  <a:extLst>
                    <a:ext uri="{9D8B030D-6E8A-4147-A177-3AD203B41FA5}">
                      <a16:colId xmlns:a16="http://schemas.microsoft.com/office/drawing/2014/main" val="2280351527"/>
                    </a:ext>
                  </a:extLst>
                </a:gridCol>
                <a:gridCol w="1302554">
                  <a:extLst>
                    <a:ext uri="{9D8B030D-6E8A-4147-A177-3AD203B41FA5}">
                      <a16:colId xmlns:a16="http://schemas.microsoft.com/office/drawing/2014/main" val="3790277475"/>
                    </a:ext>
                  </a:extLst>
                </a:gridCol>
                <a:gridCol w="1302554">
                  <a:extLst>
                    <a:ext uri="{9D8B030D-6E8A-4147-A177-3AD203B41FA5}">
                      <a16:colId xmlns:a16="http://schemas.microsoft.com/office/drawing/2014/main" val="502819773"/>
                    </a:ext>
                  </a:extLst>
                </a:gridCol>
                <a:gridCol w="1302554">
                  <a:extLst>
                    <a:ext uri="{9D8B030D-6E8A-4147-A177-3AD203B41FA5}">
                      <a16:colId xmlns:a16="http://schemas.microsoft.com/office/drawing/2014/main" val="2916887482"/>
                    </a:ext>
                  </a:extLst>
                </a:gridCol>
                <a:gridCol w="1302554">
                  <a:extLst>
                    <a:ext uri="{9D8B030D-6E8A-4147-A177-3AD203B41FA5}">
                      <a16:colId xmlns:a16="http://schemas.microsoft.com/office/drawing/2014/main" val="1562267156"/>
                    </a:ext>
                  </a:extLst>
                </a:gridCol>
                <a:gridCol w="1302554">
                  <a:extLst>
                    <a:ext uri="{9D8B030D-6E8A-4147-A177-3AD203B41FA5}">
                      <a16:colId xmlns:a16="http://schemas.microsoft.com/office/drawing/2014/main" val="3092078109"/>
                    </a:ext>
                  </a:extLst>
                </a:gridCol>
              </a:tblGrid>
              <a:tr h="534732">
                <a:tc>
                  <a:txBody>
                    <a:bodyPr/>
                    <a:lstStyle/>
                    <a:p>
                      <a:r>
                        <a:rPr lang="en-US" sz="1600"/>
                        <a:t>Research Name</a:t>
                      </a:r>
                    </a:p>
                  </a:txBody>
                  <a:tcPr anchor="ctr"/>
                </a:tc>
                <a:tc>
                  <a:txBody>
                    <a:bodyPr/>
                    <a:lstStyle/>
                    <a:p>
                      <a:pPr lvl="0" algn="ctr">
                        <a:buNone/>
                      </a:pPr>
                      <a:r>
                        <a:rPr lang="en-US" sz="1600"/>
                        <a:t>Research 1</a:t>
                      </a:r>
                    </a:p>
                    <a:p>
                      <a:pPr lvl="0" algn="ctr">
                        <a:buNone/>
                      </a:pPr>
                      <a:r>
                        <a:rPr lang="en-US" sz="1600"/>
                        <a:t>[6]</a:t>
                      </a:r>
                    </a:p>
                  </a:txBody>
                  <a:tcPr anchor="ctr"/>
                </a:tc>
                <a:tc>
                  <a:txBody>
                    <a:bodyPr/>
                    <a:lstStyle/>
                    <a:p>
                      <a:pPr lvl="0" algn="ctr">
                        <a:buNone/>
                      </a:pPr>
                      <a:r>
                        <a:rPr lang="en-US" sz="1600" b="1" i="0" u="none" strike="noStrike" noProof="0">
                          <a:solidFill>
                            <a:srgbClr val="FFFFFF"/>
                          </a:solidFill>
                          <a:latin typeface="Cambria"/>
                        </a:rPr>
                        <a:t>Research 2</a:t>
                      </a:r>
                    </a:p>
                    <a:p>
                      <a:pPr lvl="0" algn="ctr">
                        <a:buNone/>
                      </a:pPr>
                      <a:r>
                        <a:rPr lang="en-US" sz="1600" b="1" i="0" u="none" strike="noStrike" noProof="0">
                          <a:solidFill>
                            <a:srgbClr val="FFFFFF"/>
                          </a:solidFill>
                          <a:latin typeface="Cambria"/>
                        </a:rPr>
                        <a:t>[7]</a:t>
                      </a:r>
                    </a:p>
                  </a:txBody>
                  <a:tcPr anchor="ctr"/>
                </a:tc>
                <a:tc>
                  <a:txBody>
                    <a:bodyPr/>
                    <a:lstStyle/>
                    <a:p>
                      <a:pPr lvl="0" algn="ctr">
                        <a:buNone/>
                      </a:pPr>
                      <a:r>
                        <a:rPr lang="en-US" sz="1600" b="1" i="0" u="none" strike="noStrike" noProof="0">
                          <a:solidFill>
                            <a:srgbClr val="FFFFFF"/>
                          </a:solidFill>
                          <a:latin typeface="Cambria"/>
                        </a:rPr>
                        <a:t>Research 3</a:t>
                      </a:r>
                    </a:p>
                    <a:p>
                      <a:pPr lvl="0" algn="ctr">
                        <a:buNone/>
                      </a:pPr>
                      <a:r>
                        <a:rPr lang="en-US" sz="1600" b="1" i="0" u="none" strike="noStrike" noProof="0">
                          <a:solidFill>
                            <a:srgbClr val="FFFFFF"/>
                          </a:solidFill>
                          <a:latin typeface="Cambria"/>
                        </a:rPr>
                        <a:t>[8]</a:t>
                      </a:r>
                    </a:p>
                  </a:txBody>
                  <a:tcPr anchor="ctr"/>
                </a:tc>
                <a:tc>
                  <a:txBody>
                    <a:bodyPr/>
                    <a:lstStyle/>
                    <a:p>
                      <a:pPr lvl="0" algn="ctr">
                        <a:buNone/>
                      </a:pPr>
                      <a:r>
                        <a:rPr lang="en-US" sz="1600" b="1" i="0" u="none" strike="noStrike" noProof="0">
                          <a:solidFill>
                            <a:srgbClr val="FFFFFF"/>
                          </a:solidFill>
                          <a:latin typeface="Cambria"/>
                        </a:rPr>
                        <a:t>Research 3</a:t>
                      </a:r>
                    </a:p>
                    <a:p>
                      <a:pPr lvl="0" algn="ctr">
                        <a:buNone/>
                      </a:pPr>
                      <a:r>
                        <a:rPr lang="en-US" sz="1600" b="1" i="0" u="none" strike="noStrike" noProof="0">
                          <a:solidFill>
                            <a:srgbClr val="FFFFFF"/>
                          </a:solidFill>
                          <a:latin typeface="Cambria"/>
                        </a:rPr>
                        <a:t>[9]</a:t>
                      </a:r>
                    </a:p>
                  </a:txBody>
                  <a:tcPr anchor="ctr"/>
                </a:tc>
                <a:tc>
                  <a:txBody>
                    <a:bodyPr/>
                    <a:lstStyle/>
                    <a:p>
                      <a:pPr lvl="0" algn="ctr">
                        <a:buNone/>
                      </a:pPr>
                      <a:r>
                        <a:rPr lang="en-US" sz="1600" b="1" i="0" u="none" strike="noStrike" noProof="0">
                          <a:solidFill>
                            <a:srgbClr val="FFFFFF"/>
                          </a:solidFill>
                          <a:latin typeface="Cambria"/>
                        </a:rPr>
                        <a:t>Research 3</a:t>
                      </a:r>
                    </a:p>
                    <a:p>
                      <a:pPr lvl="0" algn="ctr">
                        <a:buNone/>
                      </a:pPr>
                      <a:r>
                        <a:rPr lang="en-US" sz="1600" b="1" i="0" u="none" strike="noStrike" noProof="0">
                          <a:solidFill>
                            <a:srgbClr val="FFFFFF"/>
                          </a:solidFill>
                          <a:latin typeface="Cambria"/>
                        </a:rPr>
                        <a:t>[10]</a:t>
                      </a:r>
                    </a:p>
                  </a:txBody>
                  <a:tcPr anchor="ctr"/>
                </a:tc>
                <a:tc>
                  <a:txBody>
                    <a:bodyPr/>
                    <a:lstStyle/>
                    <a:p>
                      <a:pPr lvl="0" algn="ctr">
                        <a:buNone/>
                      </a:pPr>
                      <a:r>
                        <a:rPr lang="en-US" sz="1600" b="1" i="0" u="none" strike="noStrike" noProof="0">
                          <a:solidFill>
                            <a:srgbClr val="FFFFFF"/>
                          </a:solidFill>
                          <a:latin typeface="Cambria"/>
                        </a:rPr>
                        <a:t>Research 3</a:t>
                      </a:r>
                    </a:p>
                    <a:p>
                      <a:pPr lvl="0" algn="ctr">
                        <a:buNone/>
                      </a:pPr>
                      <a:r>
                        <a:rPr lang="en-US" sz="1600" b="1" i="0" u="none" strike="noStrike" noProof="0">
                          <a:solidFill>
                            <a:srgbClr val="FFFFFF"/>
                          </a:solidFill>
                          <a:latin typeface="Cambria"/>
                        </a:rPr>
                        <a:t>[11]</a:t>
                      </a:r>
                    </a:p>
                  </a:txBody>
                  <a:tcPr anchor="ctr"/>
                </a:tc>
                <a:tc>
                  <a:txBody>
                    <a:bodyPr/>
                    <a:lstStyle/>
                    <a:p>
                      <a:pPr lvl="0" algn="ctr">
                        <a:buNone/>
                      </a:pPr>
                      <a:r>
                        <a:rPr lang="en-US" sz="1600" b="1" i="0" u="none" strike="noStrike" noProof="0">
                          <a:solidFill>
                            <a:srgbClr val="FFFFFF"/>
                          </a:solidFill>
                          <a:latin typeface="Cambria"/>
                        </a:rPr>
                        <a:t>Research 3</a:t>
                      </a:r>
                    </a:p>
                    <a:p>
                      <a:pPr lvl="0" algn="ctr">
                        <a:buNone/>
                      </a:pPr>
                      <a:r>
                        <a:rPr lang="en-US" sz="1600" b="1" i="0" u="none" strike="noStrike" noProof="0">
                          <a:solidFill>
                            <a:srgbClr val="FFFFFF"/>
                          </a:solidFill>
                          <a:latin typeface="Cambria"/>
                        </a:rPr>
                        <a:t>[12]</a:t>
                      </a:r>
                    </a:p>
                  </a:txBody>
                  <a:tcPr anchor="ctr"/>
                </a:tc>
                <a:tc>
                  <a:txBody>
                    <a:bodyPr/>
                    <a:lstStyle/>
                    <a:p>
                      <a:pPr lvl="0" algn="ctr">
                        <a:buNone/>
                      </a:pPr>
                      <a:r>
                        <a:rPr lang="en-US" sz="1600"/>
                        <a:t>System</a:t>
                      </a:r>
                    </a:p>
                  </a:txBody>
                  <a:tcPr anchor="ctr"/>
                </a:tc>
                <a:extLst>
                  <a:ext uri="{0D108BD9-81ED-4DB2-BD59-A6C34878D82A}">
                    <a16:rowId xmlns:a16="http://schemas.microsoft.com/office/drawing/2014/main" val="711480340"/>
                  </a:ext>
                </a:extLst>
              </a:tr>
              <a:tr h="653562">
                <a:tc>
                  <a:txBody>
                    <a:bodyPr/>
                    <a:lstStyle/>
                    <a:p>
                      <a:pPr lvl="0">
                        <a:buNone/>
                      </a:pPr>
                      <a:r>
                        <a:rPr lang="en-US" sz="1400" b="0" i="0" u="none" strike="noStrike" kern="1200" noProof="0">
                          <a:solidFill>
                            <a:schemeClr val="bg1"/>
                          </a:solidFill>
                          <a:latin typeface="Cambria"/>
                          <a:ea typeface="+mn-ea"/>
                          <a:cs typeface="+mn-cs"/>
                        </a:rPr>
                        <a:t>More than 94% accuracy obtain</a:t>
                      </a:r>
                      <a:endParaRPr lang="en-US" sz="1400" b="0" i="0" u="none" strike="noStrike" kern="1200" noProof="0" err="1">
                        <a:solidFill>
                          <a:schemeClr val="bg1"/>
                        </a:solidFill>
                        <a:latin typeface="Cambria"/>
                        <a:ea typeface="+mn-ea"/>
                        <a:cs typeface="+mn-cs"/>
                      </a:endParaRPr>
                    </a:p>
                  </a:txBody>
                  <a:tcPr>
                    <a:solidFill>
                      <a:schemeClr val="accent5"/>
                    </a:solidFill>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extLst>
                  <a:ext uri="{0D108BD9-81ED-4DB2-BD59-A6C34878D82A}">
                    <a16:rowId xmlns:a16="http://schemas.microsoft.com/office/drawing/2014/main" val="1333972097"/>
                  </a:ext>
                </a:extLst>
              </a:tr>
              <a:tr h="1414071">
                <a:tc>
                  <a:txBody>
                    <a:bodyPr/>
                    <a:lstStyle/>
                    <a:p>
                      <a:pPr lvl="0">
                        <a:buNone/>
                      </a:pPr>
                      <a:r>
                        <a:rPr lang="en-US" sz="1400" b="0" i="0" u="none" strike="noStrike" kern="1200" noProof="0">
                          <a:solidFill>
                            <a:schemeClr val="bg1"/>
                          </a:solidFill>
                          <a:latin typeface="Cambria"/>
                        </a:rPr>
                        <a:t>When t</a:t>
                      </a:r>
                      <a:r>
                        <a:rPr lang="en-US" sz="1400" b="0" i="0" u="none" strike="noStrike" kern="1200" noProof="0">
                          <a:solidFill>
                            <a:schemeClr val="bg1"/>
                          </a:solidFill>
                          <a:latin typeface="Cambria"/>
                          <a:ea typeface="+mn-ea"/>
                          <a:cs typeface="+mn-cs"/>
                        </a:rPr>
                        <a:t>he camera turns on only triggered, rather than being always active.</a:t>
                      </a:r>
                      <a:endParaRPr lang="en-US" sz="1400" b="0" i="0" u="none" strike="noStrike" kern="1200">
                        <a:solidFill>
                          <a:schemeClr val="bg1"/>
                        </a:solidFill>
                        <a:latin typeface="Cambria"/>
                        <a:ea typeface="+mn-ea"/>
                        <a:cs typeface="+mn-cs"/>
                      </a:endParaRPr>
                    </a:p>
                  </a:txBody>
                  <a:tcPr>
                    <a:solidFill>
                      <a:schemeClr val="accent5"/>
                    </a:solidFill>
                  </a:tcPr>
                </a:tc>
                <a:tc>
                  <a:txBody>
                    <a:bodyPr/>
                    <a:lstStyle/>
                    <a:p>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extLst>
                  <a:ext uri="{0D108BD9-81ED-4DB2-BD59-A6C34878D82A}">
                    <a16:rowId xmlns:a16="http://schemas.microsoft.com/office/drawing/2014/main" val="1886967803"/>
                  </a:ext>
                </a:extLst>
              </a:tr>
              <a:tr h="843689">
                <a:tc>
                  <a:txBody>
                    <a:bodyPr/>
                    <a:lstStyle/>
                    <a:p>
                      <a:r>
                        <a:rPr lang="en-US" sz="1400" b="0" i="0" u="none" strike="noStrike" kern="1200">
                          <a:solidFill>
                            <a:schemeClr val="bg1"/>
                          </a:solidFill>
                          <a:latin typeface="Cambria"/>
                          <a:ea typeface="+mn-ea"/>
                          <a:cs typeface="+mn-cs"/>
                        </a:rPr>
                        <a:t>Ring the nearest buzzer when the attack</a:t>
                      </a:r>
                    </a:p>
                  </a:txBody>
                  <a:tcPr>
                    <a:solidFill>
                      <a:schemeClr val="accent5"/>
                    </a:solidFill>
                  </a:tcPr>
                </a:tc>
                <a:tc>
                  <a:txBody>
                    <a:bodyPr/>
                    <a:lstStyle/>
                    <a:p>
                      <a:endParaRPr lang="en-US"/>
                    </a:p>
                  </a:txBody>
                  <a:tcPr/>
                </a:tc>
                <a:tc>
                  <a:txBody>
                    <a:bodyPr/>
                    <a:lstStyle/>
                    <a:p>
                      <a:pPr lvl="0">
                        <a:buNone/>
                      </a:pPr>
                      <a:endParaRPr lang="en-US"/>
                    </a:p>
                    <a:p>
                      <a:pPr lvl="0">
                        <a:buNone/>
                      </a:pPr>
                      <a:r>
                        <a:rPr lang="en-US"/>
                        <a:t>     N/A</a:t>
                      </a:r>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477087058"/>
                  </a:ext>
                </a:extLst>
              </a:tr>
              <a:tr h="843689">
                <a:tc>
                  <a:txBody>
                    <a:bodyPr/>
                    <a:lstStyle/>
                    <a:p>
                      <a:pPr lvl="0">
                        <a:buNone/>
                      </a:pPr>
                      <a:r>
                        <a:rPr lang="en-US" sz="1400" b="0" i="0" u="none" strike="noStrike" noProof="0">
                          <a:solidFill>
                            <a:schemeClr val="bg1"/>
                          </a:solidFill>
                          <a:latin typeface="Cambria"/>
                        </a:rPr>
                        <a:t>Pro</a:t>
                      </a:r>
                      <a:r>
                        <a:rPr lang="en-US" sz="1400" b="0" i="0" u="none" strike="noStrike" kern="1200" noProof="0">
                          <a:solidFill>
                            <a:schemeClr val="bg1"/>
                          </a:solidFill>
                          <a:latin typeface="Cambria"/>
                          <a:ea typeface="+mn-ea"/>
                          <a:cs typeface="+mn-cs"/>
                        </a:rPr>
                        <a:t>vide alert when the attack</a:t>
                      </a:r>
                    </a:p>
                  </a:txBody>
                  <a:tcPr>
                    <a:solidFill>
                      <a:schemeClr val="accent5"/>
                    </a:solidFill>
                  </a:tcPr>
                </a:tc>
                <a:tc>
                  <a:txBody>
                    <a:bodyPr/>
                    <a:lstStyle/>
                    <a:p>
                      <a:endParaRPr lang="en-US"/>
                    </a:p>
                  </a:txBody>
                  <a:tcPr/>
                </a:tc>
                <a:tc>
                  <a:txBody>
                    <a:bodyPr/>
                    <a:lstStyle/>
                    <a:p>
                      <a:pPr lvl="0">
                        <a:buNone/>
                      </a:pPr>
                      <a:endParaRPr lang="en-US"/>
                    </a:p>
                    <a:p>
                      <a:pPr lvl="0">
                        <a:buNone/>
                      </a:pPr>
                      <a:r>
                        <a:rPr lang="en-US"/>
                        <a:t>     N/A</a:t>
                      </a:r>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410163657"/>
                  </a:ext>
                </a:extLst>
              </a:tr>
              <a:tr h="1033816">
                <a:tc>
                  <a:txBody>
                    <a:bodyPr/>
                    <a:lstStyle/>
                    <a:p>
                      <a:r>
                        <a:rPr lang="en-US" sz="1400" b="0" i="0" u="none" strike="noStrike" kern="1200">
                          <a:solidFill>
                            <a:schemeClr val="bg1"/>
                          </a:solidFill>
                          <a:latin typeface="Cambria"/>
                          <a:ea typeface="+mn-ea"/>
                          <a:cs typeface="+mn-cs"/>
                        </a:rPr>
                        <a:t>Provide alert including current situation of crop</a:t>
                      </a:r>
                    </a:p>
                  </a:txBody>
                  <a:tcPr>
                    <a:solidFill>
                      <a:schemeClr val="accent5"/>
                    </a:solidFill>
                  </a:tcPr>
                </a:tc>
                <a:tc>
                  <a:txBody>
                    <a:bodyPr/>
                    <a:lstStyle/>
                    <a:p>
                      <a:endParaRPr lang="en-US"/>
                    </a:p>
                  </a:txBody>
                  <a:tcPr/>
                </a:tc>
                <a:tc>
                  <a:txBody>
                    <a:bodyPr/>
                    <a:lstStyle/>
                    <a:p>
                      <a:pPr lvl="0">
                        <a:buNone/>
                      </a:pPr>
                      <a:endParaRPr lang="en-US"/>
                    </a:p>
                    <a:p>
                      <a:pPr lvl="0">
                        <a:buNone/>
                      </a:pPr>
                      <a:r>
                        <a:rPr lang="en-US"/>
                        <a:t>     N/A</a:t>
                      </a:r>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870725590"/>
                  </a:ext>
                </a:extLst>
              </a:tr>
            </a:tbl>
          </a:graphicData>
        </a:graphic>
      </p:graphicFrame>
      <p:pic>
        <p:nvPicPr>
          <p:cNvPr id="10" name="Picture 10" descr="A green check mark on a black background&#10;&#10;Description automatically generated">
            <a:extLst>
              <a:ext uri="{FF2B5EF4-FFF2-40B4-BE49-F238E27FC236}">
                <a16:creationId xmlns:a16="http://schemas.microsoft.com/office/drawing/2014/main" id="{3E53D049-8DA5-1BB1-3F90-6E4274C3A546}"/>
              </a:ext>
            </a:extLst>
          </p:cNvPr>
          <p:cNvPicPr>
            <a:picLocks noChangeAspect="1"/>
          </p:cNvPicPr>
          <p:nvPr/>
        </p:nvPicPr>
        <p:blipFill>
          <a:blip r:embed="rId2"/>
          <a:stretch>
            <a:fillRect/>
          </a:stretch>
        </p:blipFill>
        <p:spPr>
          <a:xfrm>
            <a:off x="11078833" y="1190341"/>
            <a:ext cx="395749" cy="418478"/>
          </a:xfrm>
          <a:prstGeom prst="rect">
            <a:avLst/>
          </a:prstGeom>
        </p:spPr>
      </p:pic>
      <p:pic>
        <p:nvPicPr>
          <p:cNvPr id="2" name="Picture 14" descr="A green x on a black background&#10;&#10;Description automatically generated">
            <a:extLst>
              <a:ext uri="{FF2B5EF4-FFF2-40B4-BE49-F238E27FC236}">
                <a16:creationId xmlns:a16="http://schemas.microsoft.com/office/drawing/2014/main" id="{D34C755B-5FDA-BDFD-87E2-C87C7689D0A7}"/>
              </a:ext>
            </a:extLst>
          </p:cNvPr>
          <p:cNvPicPr>
            <a:picLocks noChangeAspect="1"/>
          </p:cNvPicPr>
          <p:nvPr/>
        </p:nvPicPr>
        <p:blipFill>
          <a:blip r:embed="rId3"/>
          <a:stretch>
            <a:fillRect/>
          </a:stretch>
        </p:blipFill>
        <p:spPr>
          <a:xfrm>
            <a:off x="2020192" y="1257854"/>
            <a:ext cx="322681" cy="296248"/>
          </a:xfrm>
          <a:prstGeom prst="rect">
            <a:avLst/>
          </a:prstGeom>
        </p:spPr>
      </p:pic>
      <p:pic>
        <p:nvPicPr>
          <p:cNvPr id="18" name="Picture 14" descr="A green x on a black background&#10;&#10;Description automatically generated">
            <a:extLst>
              <a:ext uri="{FF2B5EF4-FFF2-40B4-BE49-F238E27FC236}">
                <a16:creationId xmlns:a16="http://schemas.microsoft.com/office/drawing/2014/main" id="{A095C036-BAAC-3923-2F9D-CB07CC6C741F}"/>
              </a:ext>
            </a:extLst>
          </p:cNvPr>
          <p:cNvPicPr>
            <a:picLocks noChangeAspect="1"/>
          </p:cNvPicPr>
          <p:nvPr/>
        </p:nvPicPr>
        <p:blipFill>
          <a:blip r:embed="rId3"/>
          <a:stretch>
            <a:fillRect/>
          </a:stretch>
        </p:blipFill>
        <p:spPr>
          <a:xfrm>
            <a:off x="4577588" y="1257853"/>
            <a:ext cx="322681" cy="296248"/>
          </a:xfrm>
          <a:prstGeom prst="rect">
            <a:avLst/>
          </a:prstGeom>
        </p:spPr>
      </p:pic>
      <p:pic>
        <p:nvPicPr>
          <p:cNvPr id="19" name="Picture 14" descr="A green x on a black background&#10;&#10;Description automatically generated">
            <a:extLst>
              <a:ext uri="{FF2B5EF4-FFF2-40B4-BE49-F238E27FC236}">
                <a16:creationId xmlns:a16="http://schemas.microsoft.com/office/drawing/2014/main" id="{3AE2EE75-272B-A5E7-87E6-409B538DAC4B}"/>
              </a:ext>
            </a:extLst>
          </p:cNvPr>
          <p:cNvPicPr>
            <a:picLocks noChangeAspect="1"/>
          </p:cNvPicPr>
          <p:nvPr/>
        </p:nvPicPr>
        <p:blipFill>
          <a:blip r:embed="rId3"/>
          <a:stretch>
            <a:fillRect/>
          </a:stretch>
        </p:blipFill>
        <p:spPr>
          <a:xfrm>
            <a:off x="5934575" y="1257853"/>
            <a:ext cx="322681" cy="296248"/>
          </a:xfrm>
          <a:prstGeom prst="rect">
            <a:avLst/>
          </a:prstGeom>
        </p:spPr>
      </p:pic>
      <p:pic>
        <p:nvPicPr>
          <p:cNvPr id="20" name="Picture 14" descr="A green x on a black background&#10;&#10;Description automatically generated">
            <a:extLst>
              <a:ext uri="{FF2B5EF4-FFF2-40B4-BE49-F238E27FC236}">
                <a16:creationId xmlns:a16="http://schemas.microsoft.com/office/drawing/2014/main" id="{DF20C497-F264-CE59-3FE8-A260077A4E5F}"/>
              </a:ext>
            </a:extLst>
          </p:cNvPr>
          <p:cNvPicPr>
            <a:picLocks noChangeAspect="1"/>
          </p:cNvPicPr>
          <p:nvPr/>
        </p:nvPicPr>
        <p:blipFill>
          <a:blip r:embed="rId3"/>
          <a:stretch>
            <a:fillRect/>
          </a:stretch>
        </p:blipFill>
        <p:spPr>
          <a:xfrm>
            <a:off x="7103670" y="1257853"/>
            <a:ext cx="322681" cy="296248"/>
          </a:xfrm>
          <a:prstGeom prst="rect">
            <a:avLst/>
          </a:prstGeom>
        </p:spPr>
      </p:pic>
      <p:pic>
        <p:nvPicPr>
          <p:cNvPr id="21" name="Picture 14" descr="A green x on a black background&#10;&#10;Description automatically generated">
            <a:extLst>
              <a:ext uri="{FF2B5EF4-FFF2-40B4-BE49-F238E27FC236}">
                <a16:creationId xmlns:a16="http://schemas.microsoft.com/office/drawing/2014/main" id="{BE8D4718-15CC-F6A6-B33B-5C57F2579A56}"/>
              </a:ext>
            </a:extLst>
          </p:cNvPr>
          <p:cNvPicPr>
            <a:picLocks noChangeAspect="1"/>
          </p:cNvPicPr>
          <p:nvPr/>
        </p:nvPicPr>
        <p:blipFill>
          <a:blip r:embed="rId3"/>
          <a:stretch>
            <a:fillRect/>
          </a:stretch>
        </p:blipFill>
        <p:spPr>
          <a:xfrm>
            <a:off x="8460657" y="1257853"/>
            <a:ext cx="322681" cy="296248"/>
          </a:xfrm>
          <a:prstGeom prst="rect">
            <a:avLst/>
          </a:prstGeom>
        </p:spPr>
      </p:pic>
      <p:pic>
        <p:nvPicPr>
          <p:cNvPr id="22" name="Picture 14" descr="A green x on a black background&#10;&#10;Description automatically generated">
            <a:extLst>
              <a:ext uri="{FF2B5EF4-FFF2-40B4-BE49-F238E27FC236}">
                <a16:creationId xmlns:a16="http://schemas.microsoft.com/office/drawing/2014/main" id="{F64EF40C-FCD0-1110-1B46-265771FA04FC}"/>
              </a:ext>
            </a:extLst>
          </p:cNvPr>
          <p:cNvPicPr>
            <a:picLocks noChangeAspect="1"/>
          </p:cNvPicPr>
          <p:nvPr/>
        </p:nvPicPr>
        <p:blipFill>
          <a:blip r:embed="rId3"/>
          <a:stretch>
            <a:fillRect/>
          </a:stretch>
        </p:blipFill>
        <p:spPr>
          <a:xfrm>
            <a:off x="9848958" y="1257853"/>
            <a:ext cx="322681" cy="296248"/>
          </a:xfrm>
          <a:prstGeom prst="rect">
            <a:avLst/>
          </a:prstGeom>
        </p:spPr>
      </p:pic>
      <p:pic>
        <p:nvPicPr>
          <p:cNvPr id="23" name="Picture 14" descr="A green x on a black background&#10;&#10;Description automatically generated">
            <a:extLst>
              <a:ext uri="{FF2B5EF4-FFF2-40B4-BE49-F238E27FC236}">
                <a16:creationId xmlns:a16="http://schemas.microsoft.com/office/drawing/2014/main" id="{70C59294-0710-2545-EA9C-71D54908448E}"/>
              </a:ext>
            </a:extLst>
          </p:cNvPr>
          <p:cNvPicPr>
            <a:picLocks noChangeAspect="1"/>
          </p:cNvPicPr>
          <p:nvPr/>
        </p:nvPicPr>
        <p:blipFill>
          <a:blip r:embed="rId3"/>
          <a:stretch>
            <a:fillRect/>
          </a:stretch>
        </p:blipFill>
        <p:spPr>
          <a:xfrm>
            <a:off x="3272794" y="1257853"/>
            <a:ext cx="322681" cy="296248"/>
          </a:xfrm>
          <a:prstGeom prst="rect">
            <a:avLst/>
          </a:prstGeom>
        </p:spPr>
      </p:pic>
      <p:pic>
        <p:nvPicPr>
          <p:cNvPr id="24" name="Picture 14" descr="A green x on a black background&#10;&#10;Description automatically generated">
            <a:extLst>
              <a:ext uri="{FF2B5EF4-FFF2-40B4-BE49-F238E27FC236}">
                <a16:creationId xmlns:a16="http://schemas.microsoft.com/office/drawing/2014/main" id="{93DB6144-8EDD-289F-6D76-9162CE486C6B}"/>
              </a:ext>
            </a:extLst>
          </p:cNvPr>
          <p:cNvPicPr>
            <a:picLocks noChangeAspect="1"/>
          </p:cNvPicPr>
          <p:nvPr/>
        </p:nvPicPr>
        <p:blipFill>
          <a:blip r:embed="rId3"/>
          <a:stretch>
            <a:fillRect/>
          </a:stretch>
        </p:blipFill>
        <p:spPr>
          <a:xfrm>
            <a:off x="2020191" y="2426949"/>
            <a:ext cx="322681" cy="296248"/>
          </a:xfrm>
          <a:prstGeom prst="rect">
            <a:avLst/>
          </a:prstGeom>
        </p:spPr>
      </p:pic>
      <p:pic>
        <p:nvPicPr>
          <p:cNvPr id="25" name="Picture 14" descr="A green x on a black background&#10;&#10;Description automatically generated">
            <a:extLst>
              <a:ext uri="{FF2B5EF4-FFF2-40B4-BE49-F238E27FC236}">
                <a16:creationId xmlns:a16="http://schemas.microsoft.com/office/drawing/2014/main" id="{7CDBDB8B-FB0E-F842-D4A8-92550B01151E}"/>
              </a:ext>
            </a:extLst>
          </p:cNvPr>
          <p:cNvPicPr>
            <a:picLocks noChangeAspect="1"/>
          </p:cNvPicPr>
          <p:nvPr/>
        </p:nvPicPr>
        <p:blipFill>
          <a:blip r:embed="rId3"/>
          <a:stretch>
            <a:fillRect/>
          </a:stretch>
        </p:blipFill>
        <p:spPr>
          <a:xfrm>
            <a:off x="3189287" y="2426949"/>
            <a:ext cx="322681" cy="296248"/>
          </a:xfrm>
          <a:prstGeom prst="rect">
            <a:avLst/>
          </a:prstGeom>
        </p:spPr>
      </p:pic>
      <p:pic>
        <p:nvPicPr>
          <p:cNvPr id="26" name="Picture 14" descr="A green x on a black background&#10;&#10;Description automatically generated">
            <a:extLst>
              <a:ext uri="{FF2B5EF4-FFF2-40B4-BE49-F238E27FC236}">
                <a16:creationId xmlns:a16="http://schemas.microsoft.com/office/drawing/2014/main" id="{56979ECB-E9DD-A497-41B4-068C1314EA34}"/>
              </a:ext>
            </a:extLst>
          </p:cNvPr>
          <p:cNvPicPr>
            <a:picLocks noChangeAspect="1"/>
          </p:cNvPicPr>
          <p:nvPr/>
        </p:nvPicPr>
        <p:blipFill>
          <a:blip r:embed="rId3"/>
          <a:stretch>
            <a:fillRect/>
          </a:stretch>
        </p:blipFill>
        <p:spPr>
          <a:xfrm>
            <a:off x="4577588" y="2458264"/>
            <a:ext cx="322681" cy="296248"/>
          </a:xfrm>
          <a:prstGeom prst="rect">
            <a:avLst/>
          </a:prstGeom>
        </p:spPr>
      </p:pic>
      <p:pic>
        <p:nvPicPr>
          <p:cNvPr id="27" name="Picture 14" descr="A green x on a black background&#10;&#10;Description automatically generated">
            <a:extLst>
              <a:ext uri="{FF2B5EF4-FFF2-40B4-BE49-F238E27FC236}">
                <a16:creationId xmlns:a16="http://schemas.microsoft.com/office/drawing/2014/main" id="{CBD12748-B3D0-98B6-8D8C-30F4D92EFA81}"/>
              </a:ext>
            </a:extLst>
          </p:cNvPr>
          <p:cNvPicPr>
            <a:picLocks noChangeAspect="1"/>
          </p:cNvPicPr>
          <p:nvPr/>
        </p:nvPicPr>
        <p:blipFill>
          <a:blip r:embed="rId3"/>
          <a:stretch>
            <a:fillRect/>
          </a:stretch>
        </p:blipFill>
        <p:spPr>
          <a:xfrm>
            <a:off x="5986766" y="2458264"/>
            <a:ext cx="322681" cy="296248"/>
          </a:xfrm>
          <a:prstGeom prst="rect">
            <a:avLst/>
          </a:prstGeom>
        </p:spPr>
      </p:pic>
      <p:pic>
        <p:nvPicPr>
          <p:cNvPr id="28" name="Picture 14" descr="A green x on a black background&#10;&#10;Description automatically generated">
            <a:extLst>
              <a:ext uri="{FF2B5EF4-FFF2-40B4-BE49-F238E27FC236}">
                <a16:creationId xmlns:a16="http://schemas.microsoft.com/office/drawing/2014/main" id="{42A4541F-647B-0B9F-7274-C8B5916E2E22}"/>
              </a:ext>
            </a:extLst>
          </p:cNvPr>
          <p:cNvPicPr>
            <a:picLocks noChangeAspect="1"/>
          </p:cNvPicPr>
          <p:nvPr/>
        </p:nvPicPr>
        <p:blipFill>
          <a:blip r:embed="rId3"/>
          <a:stretch>
            <a:fillRect/>
          </a:stretch>
        </p:blipFill>
        <p:spPr>
          <a:xfrm>
            <a:off x="7103671" y="2458265"/>
            <a:ext cx="322681" cy="296248"/>
          </a:xfrm>
          <a:prstGeom prst="rect">
            <a:avLst/>
          </a:prstGeom>
        </p:spPr>
      </p:pic>
      <p:pic>
        <p:nvPicPr>
          <p:cNvPr id="29" name="Picture 14" descr="A green x on a black background&#10;&#10;Description automatically generated">
            <a:extLst>
              <a:ext uri="{FF2B5EF4-FFF2-40B4-BE49-F238E27FC236}">
                <a16:creationId xmlns:a16="http://schemas.microsoft.com/office/drawing/2014/main" id="{AE75A4BF-199F-98BD-7AFD-2EEC5C662C5C}"/>
              </a:ext>
            </a:extLst>
          </p:cNvPr>
          <p:cNvPicPr>
            <a:picLocks noChangeAspect="1"/>
          </p:cNvPicPr>
          <p:nvPr/>
        </p:nvPicPr>
        <p:blipFill>
          <a:blip r:embed="rId3"/>
          <a:stretch>
            <a:fillRect/>
          </a:stretch>
        </p:blipFill>
        <p:spPr>
          <a:xfrm>
            <a:off x="8460657" y="2426949"/>
            <a:ext cx="322681" cy="296248"/>
          </a:xfrm>
          <a:prstGeom prst="rect">
            <a:avLst/>
          </a:prstGeom>
        </p:spPr>
      </p:pic>
      <p:pic>
        <p:nvPicPr>
          <p:cNvPr id="30" name="Picture 14" descr="A green x on a black background&#10;&#10;Description automatically generated">
            <a:extLst>
              <a:ext uri="{FF2B5EF4-FFF2-40B4-BE49-F238E27FC236}">
                <a16:creationId xmlns:a16="http://schemas.microsoft.com/office/drawing/2014/main" id="{DBCAB5A5-5166-2627-2F24-B02FADB70E79}"/>
              </a:ext>
            </a:extLst>
          </p:cNvPr>
          <p:cNvPicPr>
            <a:picLocks noChangeAspect="1"/>
          </p:cNvPicPr>
          <p:nvPr/>
        </p:nvPicPr>
        <p:blipFill>
          <a:blip r:embed="rId3"/>
          <a:stretch>
            <a:fillRect/>
          </a:stretch>
        </p:blipFill>
        <p:spPr>
          <a:xfrm>
            <a:off x="9807205" y="2426949"/>
            <a:ext cx="322681" cy="296248"/>
          </a:xfrm>
          <a:prstGeom prst="rect">
            <a:avLst/>
          </a:prstGeom>
        </p:spPr>
      </p:pic>
      <p:pic>
        <p:nvPicPr>
          <p:cNvPr id="31" name="Picture 10" descr="A green check mark on a black background&#10;&#10;Description automatically generated">
            <a:extLst>
              <a:ext uri="{FF2B5EF4-FFF2-40B4-BE49-F238E27FC236}">
                <a16:creationId xmlns:a16="http://schemas.microsoft.com/office/drawing/2014/main" id="{ED33DA33-1126-60D4-96AC-017BDA03123D}"/>
              </a:ext>
            </a:extLst>
          </p:cNvPr>
          <p:cNvPicPr>
            <a:picLocks noChangeAspect="1"/>
          </p:cNvPicPr>
          <p:nvPr/>
        </p:nvPicPr>
        <p:blipFill>
          <a:blip r:embed="rId2"/>
          <a:stretch>
            <a:fillRect/>
          </a:stretch>
        </p:blipFill>
        <p:spPr>
          <a:xfrm>
            <a:off x="11078833" y="3601600"/>
            <a:ext cx="395749" cy="418478"/>
          </a:xfrm>
          <a:prstGeom prst="rect">
            <a:avLst/>
          </a:prstGeom>
        </p:spPr>
      </p:pic>
      <p:pic>
        <p:nvPicPr>
          <p:cNvPr id="32" name="Picture 10" descr="A green check mark on a black background&#10;&#10;Description automatically generated">
            <a:extLst>
              <a:ext uri="{FF2B5EF4-FFF2-40B4-BE49-F238E27FC236}">
                <a16:creationId xmlns:a16="http://schemas.microsoft.com/office/drawing/2014/main" id="{74607F86-1F3E-37AA-2318-8662175E8AEA}"/>
              </a:ext>
            </a:extLst>
          </p:cNvPr>
          <p:cNvPicPr>
            <a:picLocks noChangeAspect="1"/>
          </p:cNvPicPr>
          <p:nvPr/>
        </p:nvPicPr>
        <p:blipFill>
          <a:blip r:embed="rId2"/>
          <a:stretch>
            <a:fillRect/>
          </a:stretch>
        </p:blipFill>
        <p:spPr>
          <a:xfrm>
            <a:off x="11078833" y="4655874"/>
            <a:ext cx="395749" cy="418478"/>
          </a:xfrm>
          <a:prstGeom prst="rect">
            <a:avLst/>
          </a:prstGeom>
        </p:spPr>
      </p:pic>
      <p:pic>
        <p:nvPicPr>
          <p:cNvPr id="33" name="Picture 10" descr="A green check mark on a black background&#10;&#10;Description automatically generated">
            <a:extLst>
              <a:ext uri="{FF2B5EF4-FFF2-40B4-BE49-F238E27FC236}">
                <a16:creationId xmlns:a16="http://schemas.microsoft.com/office/drawing/2014/main" id="{3E993E16-0B23-975D-6059-38242A8F4457}"/>
              </a:ext>
            </a:extLst>
          </p:cNvPr>
          <p:cNvPicPr>
            <a:picLocks noChangeAspect="1"/>
          </p:cNvPicPr>
          <p:nvPr/>
        </p:nvPicPr>
        <p:blipFill>
          <a:blip r:embed="rId2"/>
          <a:stretch>
            <a:fillRect/>
          </a:stretch>
        </p:blipFill>
        <p:spPr>
          <a:xfrm>
            <a:off x="11131024" y="5574449"/>
            <a:ext cx="395749" cy="418478"/>
          </a:xfrm>
          <a:prstGeom prst="rect">
            <a:avLst/>
          </a:prstGeom>
        </p:spPr>
      </p:pic>
      <p:pic>
        <p:nvPicPr>
          <p:cNvPr id="34" name="Picture 10" descr="A green check mark on a black background&#10;&#10;Description automatically generated">
            <a:extLst>
              <a:ext uri="{FF2B5EF4-FFF2-40B4-BE49-F238E27FC236}">
                <a16:creationId xmlns:a16="http://schemas.microsoft.com/office/drawing/2014/main" id="{C53E02FA-0F05-7F06-CA87-11A87B24FAC2}"/>
              </a:ext>
            </a:extLst>
          </p:cNvPr>
          <p:cNvPicPr>
            <a:picLocks noChangeAspect="1"/>
          </p:cNvPicPr>
          <p:nvPr/>
        </p:nvPicPr>
        <p:blipFill>
          <a:blip r:embed="rId2"/>
          <a:stretch>
            <a:fillRect/>
          </a:stretch>
        </p:blipFill>
        <p:spPr>
          <a:xfrm>
            <a:off x="11078832" y="2359436"/>
            <a:ext cx="395749" cy="418478"/>
          </a:xfrm>
          <a:prstGeom prst="rect">
            <a:avLst/>
          </a:prstGeom>
        </p:spPr>
      </p:pic>
      <p:pic>
        <p:nvPicPr>
          <p:cNvPr id="35" name="Picture 10" descr="A green check mark on a black background&#10;&#10;Description automatically generated">
            <a:extLst>
              <a:ext uri="{FF2B5EF4-FFF2-40B4-BE49-F238E27FC236}">
                <a16:creationId xmlns:a16="http://schemas.microsoft.com/office/drawing/2014/main" id="{27236761-3643-0DC5-9BA2-701C71BDE3E9}"/>
              </a:ext>
            </a:extLst>
          </p:cNvPr>
          <p:cNvPicPr>
            <a:picLocks noChangeAspect="1"/>
          </p:cNvPicPr>
          <p:nvPr/>
        </p:nvPicPr>
        <p:blipFill>
          <a:blip r:embed="rId2"/>
          <a:stretch>
            <a:fillRect/>
          </a:stretch>
        </p:blipFill>
        <p:spPr>
          <a:xfrm>
            <a:off x="1976586" y="4488859"/>
            <a:ext cx="395749" cy="418478"/>
          </a:xfrm>
          <a:prstGeom prst="rect">
            <a:avLst/>
          </a:prstGeom>
        </p:spPr>
      </p:pic>
      <p:pic>
        <p:nvPicPr>
          <p:cNvPr id="36" name="Picture 14" descr="A green x on a black background&#10;&#10;Description automatically generated">
            <a:extLst>
              <a:ext uri="{FF2B5EF4-FFF2-40B4-BE49-F238E27FC236}">
                <a16:creationId xmlns:a16="http://schemas.microsoft.com/office/drawing/2014/main" id="{9949965F-85DD-DA13-AC28-B2FEBA9C68B9}"/>
              </a:ext>
            </a:extLst>
          </p:cNvPr>
          <p:cNvPicPr>
            <a:picLocks noChangeAspect="1"/>
          </p:cNvPicPr>
          <p:nvPr/>
        </p:nvPicPr>
        <p:blipFill>
          <a:blip r:embed="rId3"/>
          <a:stretch>
            <a:fillRect/>
          </a:stretch>
        </p:blipFill>
        <p:spPr>
          <a:xfrm>
            <a:off x="1978438" y="3731744"/>
            <a:ext cx="322681" cy="296248"/>
          </a:xfrm>
          <a:prstGeom prst="rect">
            <a:avLst/>
          </a:prstGeom>
        </p:spPr>
      </p:pic>
      <p:pic>
        <p:nvPicPr>
          <p:cNvPr id="37" name="Picture 14" descr="A green x on a black background&#10;&#10;Description automatically generated">
            <a:extLst>
              <a:ext uri="{FF2B5EF4-FFF2-40B4-BE49-F238E27FC236}">
                <a16:creationId xmlns:a16="http://schemas.microsoft.com/office/drawing/2014/main" id="{5E28CF31-ACC4-6CB8-C28D-9AB7F6A270F7}"/>
              </a:ext>
            </a:extLst>
          </p:cNvPr>
          <p:cNvPicPr>
            <a:picLocks noChangeAspect="1"/>
          </p:cNvPicPr>
          <p:nvPr/>
        </p:nvPicPr>
        <p:blipFill>
          <a:blip r:embed="rId3"/>
          <a:stretch>
            <a:fillRect/>
          </a:stretch>
        </p:blipFill>
        <p:spPr>
          <a:xfrm>
            <a:off x="2020190" y="5527140"/>
            <a:ext cx="322681" cy="296248"/>
          </a:xfrm>
          <a:prstGeom prst="rect">
            <a:avLst/>
          </a:prstGeom>
        </p:spPr>
      </p:pic>
      <p:pic>
        <p:nvPicPr>
          <p:cNvPr id="40" name="Picture 10" descr="A green check mark on a black background&#10;&#10;Description automatically generated">
            <a:extLst>
              <a:ext uri="{FF2B5EF4-FFF2-40B4-BE49-F238E27FC236}">
                <a16:creationId xmlns:a16="http://schemas.microsoft.com/office/drawing/2014/main" id="{391F141E-5969-48BD-1C57-8FBBC336CC04}"/>
              </a:ext>
            </a:extLst>
          </p:cNvPr>
          <p:cNvPicPr>
            <a:picLocks noChangeAspect="1"/>
          </p:cNvPicPr>
          <p:nvPr/>
        </p:nvPicPr>
        <p:blipFill>
          <a:blip r:embed="rId2"/>
          <a:stretch>
            <a:fillRect/>
          </a:stretch>
        </p:blipFill>
        <p:spPr>
          <a:xfrm>
            <a:off x="4617490" y="4488859"/>
            <a:ext cx="395749" cy="418478"/>
          </a:xfrm>
          <a:prstGeom prst="rect">
            <a:avLst/>
          </a:prstGeom>
        </p:spPr>
      </p:pic>
      <p:pic>
        <p:nvPicPr>
          <p:cNvPr id="41" name="Picture 14" descr="A green x on a black background&#10;&#10;Description automatically generated">
            <a:extLst>
              <a:ext uri="{FF2B5EF4-FFF2-40B4-BE49-F238E27FC236}">
                <a16:creationId xmlns:a16="http://schemas.microsoft.com/office/drawing/2014/main" id="{942F8410-EBD9-5519-E78D-D6CAFF699E92}"/>
              </a:ext>
            </a:extLst>
          </p:cNvPr>
          <p:cNvPicPr>
            <a:picLocks noChangeAspect="1"/>
          </p:cNvPicPr>
          <p:nvPr/>
        </p:nvPicPr>
        <p:blipFill>
          <a:blip r:embed="rId3"/>
          <a:stretch>
            <a:fillRect/>
          </a:stretch>
        </p:blipFill>
        <p:spPr>
          <a:xfrm>
            <a:off x="4577586" y="5495824"/>
            <a:ext cx="322681" cy="296248"/>
          </a:xfrm>
          <a:prstGeom prst="rect">
            <a:avLst/>
          </a:prstGeom>
        </p:spPr>
      </p:pic>
      <p:pic>
        <p:nvPicPr>
          <p:cNvPr id="42" name="Picture 10" descr="A green check mark on a black background&#10;&#10;Description automatically generated">
            <a:extLst>
              <a:ext uri="{FF2B5EF4-FFF2-40B4-BE49-F238E27FC236}">
                <a16:creationId xmlns:a16="http://schemas.microsoft.com/office/drawing/2014/main" id="{2AA38B44-401A-8DED-6330-A47AD2D4E34D}"/>
              </a:ext>
            </a:extLst>
          </p:cNvPr>
          <p:cNvPicPr>
            <a:picLocks noChangeAspect="1"/>
          </p:cNvPicPr>
          <p:nvPr/>
        </p:nvPicPr>
        <p:blipFill>
          <a:blip r:embed="rId2"/>
          <a:stretch>
            <a:fillRect/>
          </a:stretch>
        </p:blipFill>
        <p:spPr>
          <a:xfrm>
            <a:off x="4575736" y="3601599"/>
            <a:ext cx="395749" cy="418478"/>
          </a:xfrm>
          <a:prstGeom prst="rect">
            <a:avLst/>
          </a:prstGeom>
        </p:spPr>
      </p:pic>
      <p:pic>
        <p:nvPicPr>
          <p:cNvPr id="43" name="Picture 14" descr="A green x on a black background&#10;&#10;Description automatically generated">
            <a:extLst>
              <a:ext uri="{FF2B5EF4-FFF2-40B4-BE49-F238E27FC236}">
                <a16:creationId xmlns:a16="http://schemas.microsoft.com/office/drawing/2014/main" id="{42E0E76C-FBA7-E99D-C3EC-8090FE2CC624}"/>
              </a:ext>
            </a:extLst>
          </p:cNvPr>
          <p:cNvPicPr>
            <a:picLocks noChangeAspect="1"/>
          </p:cNvPicPr>
          <p:nvPr/>
        </p:nvPicPr>
        <p:blipFill>
          <a:blip r:embed="rId3"/>
          <a:stretch>
            <a:fillRect/>
          </a:stretch>
        </p:blipFill>
        <p:spPr>
          <a:xfrm>
            <a:off x="5986766" y="3669113"/>
            <a:ext cx="322681" cy="296248"/>
          </a:xfrm>
          <a:prstGeom prst="rect">
            <a:avLst/>
          </a:prstGeom>
        </p:spPr>
      </p:pic>
      <p:pic>
        <p:nvPicPr>
          <p:cNvPr id="44" name="Picture 10" descr="A green check mark on a black background&#10;&#10;Description automatically generated">
            <a:extLst>
              <a:ext uri="{FF2B5EF4-FFF2-40B4-BE49-F238E27FC236}">
                <a16:creationId xmlns:a16="http://schemas.microsoft.com/office/drawing/2014/main" id="{108DC6CE-6E9C-5C81-F1F8-0DC2350AE959}"/>
              </a:ext>
            </a:extLst>
          </p:cNvPr>
          <p:cNvPicPr>
            <a:picLocks noChangeAspect="1"/>
          </p:cNvPicPr>
          <p:nvPr/>
        </p:nvPicPr>
        <p:blipFill>
          <a:blip r:embed="rId2"/>
          <a:stretch>
            <a:fillRect/>
          </a:stretch>
        </p:blipFill>
        <p:spPr>
          <a:xfrm>
            <a:off x="5849216" y="4488859"/>
            <a:ext cx="395749" cy="418478"/>
          </a:xfrm>
          <a:prstGeom prst="rect">
            <a:avLst/>
          </a:prstGeom>
        </p:spPr>
      </p:pic>
      <p:pic>
        <p:nvPicPr>
          <p:cNvPr id="45" name="Picture 14" descr="A green x on a black background&#10;&#10;Description automatically generated">
            <a:extLst>
              <a:ext uri="{FF2B5EF4-FFF2-40B4-BE49-F238E27FC236}">
                <a16:creationId xmlns:a16="http://schemas.microsoft.com/office/drawing/2014/main" id="{4603C298-B0D2-D010-D542-B5A991C8D7C6}"/>
              </a:ext>
            </a:extLst>
          </p:cNvPr>
          <p:cNvPicPr>
            <a:picLocks noChangeAspect="1"/>
          </p:cNvPicPr>
          <p:nvPr/>
        </p:nvPicPr>
        <p:blipFill>
          <a:blip r:embed="rId3"/>
          <a:stretch>
            <a:fillRect/>
          </a:stretch>
        </p:blipFill>
        <p:spPr>
          <a:xfrm>
            <a:off x="5934571" y="5527138"/>
            <a:ext cx="322681" cy="296248"/>
          </a:xfrm>
          <a:prstGeom prst="rect">
            <a:avLst/>
          </a:prstGeom>
        </p:spPr>
      </p:pic>
      <p:pic>
        <p:nvPicPr>
          <p:cNvPr id="46" name="Picture 14" descr="A green x on a black background&#10;&#10;Description automatically generated">
            <a:extLst>
              <a:ext uri="{FF2B5EF4-FFF2-40B4-BE49-F238E27FC236}">
                <a16:creationId xmlns:a16="http://schemas.microsoft.com/office/drawing/2014/main" id="{E9E4A1C0-3C7A-42DD-F664-D183710E5211}"/>
              </a:ext>
            </a:extLst>
          </p:cNvPr>
          <p:cNvPicPr>
            <a:picLocks noChangeAspect="1"/>
          </p:cNvPicPr>
          <p:nvPr/>
        </p:nvPicPr>
        <p:blipFill>
          <a:blip r:embed="rId3"/>
          <a:stretch>
            <a:fillRect/>
          </a:stretch>
        </p:blipFill>
        <p:spPr>
          <a:xfrm>
            <a:off x="7103670" y="3606482"/>
            <a:ext cx="322681" cy="296248"/>
          </a:xfrm>
          <a:prstGeom prst="rect">
            <a:avLst/>
          </a:prstGeom>
        </p:spPr>
      </p:pic>
      <p:pic>
        <p:nvPicPr>
          <p:cNvPr id="47" name="Picture 10" descr="A green check mark on a black background&#10;&#10;Description automatically generated">
            <a:extLst>
              <a:ext uri="{FF2B5EF4-FFF2-40B4-BE49-F238E27FC236}">
                <a16:creationId xmlns:a16="http://schemas.microsoft.com/office/drawing/2014/main" id="{E94700BA-6AF3-761B-D47D-B67B6588B7C9}"/>
              </a:ext>
            </a:extLst>
          </p:cNvPr>
          <p:cNvPicPr>
            <a:picLocks noChangeAspect="1"/>
          </p:cNvPicPr>
          <p:nvPr/>
        </p:nvPicPr>
        <p:blipFill>
          <a:blip r:embed="rId2"/>
          <a:stretch>
            <a:fillRect/>
          </a:stretch>
        </p:blipFill>
        <p:spPr>
          <a:xfrm>
            <a:off x="7060064" y="4447106"/>
            <a:ext cx="395749" cy="418478"/>
          </a:xfrm>
          <a:prstGeom prst="rect">
            <a:avLst/>
          </a:prstGeom>
        </p:spPr>
      </p:pic>
      <p:pic>
        <p:nvPicPr>
          <p:cNvPr id="48" name="Picture 14" descr="A green x on a black background&#10;&#10;Description automatically generated">
            <a:extLst>
              <a:ext uri="{FF2B5EF4-FFF2-40B4-BE49-F238E27FC236}">
                <a16:creationId xmlns:a16="http://schemas.microsoft.com/office/drawing/2014/main" id="{8992540F-29D8-DA70-BEF4-EB5593FCFAD1}"/>
              </a:ext>
            </a:extLst>
          </p:cNvPr>
          <p:cNvPicPr>
            <a:picLocks noChangeAspect="1"/>
          </p:cNvPicPr>
          <p:nvPr/>
        </p:nvPicPr>
        <p:blipFill>
          <a:blip r:embed="rId3"/>
          <a:stretch>
            <a:fillRect/>
          </a:stretch>
        </p:blipFill>
        <p:spPr>
          <a:xfrm>
            <a:off x="7103667" y="5495822"/>
            <a:ext cx="322681" cy="296248"/>
          </a:xfrm>
          <a:prstGeom prst="rect">
            <a:avLst/>
          </a:prstGeom>
        </p:spPr>
      </p:pic>
      <p:pic>
        <p:nvPicPr>
          <p:cNvPr id="49" name="Picture 10" descr="A green check mark on a black background&#10;&#10;Description automatically generated">
            <a:extLst>
              <a:ext uri="{FF2B5EF4-FFF2-40B4-BE49-F238E27FC236}">
                <a16:creationId xmlns:a16="http://schemas.microsoft.com/office/drawing/2014/main" id="{2BB43D50-8CD5-56CE-53DB-A5A8D0DAD8D8}"/>
              </a:ext>
            </a:extLst>
          </p:cNvPr>
          <p:cNvPicPr>
            <a:picLocks noChangeAspect="1"/>
          </p:cNvPicPr>
          <p:nvPr/>
        </p:nvPicPr>
        <p:blipFill>
          <a:blip r:embed="rId2"/>
          <a:stretch>
            <a:fillRect/>
          </a:stretch>
        </p:blipFill>
        <p:spPr>
          <a:xfrm>
            <a:off x="8375297" y="4447105"/>
            <a:ext cx="395749" cy="418478"/>
          </a:xfrm>
          <a:prstGeom prst="rect">
            <a:avLst/>
          </a:prstGeom>
        </p:spPr>
      </p:pic>
      <p:pic>
        <p:nvPicPr>
          <p:cNvPr id="52" name="Picture 14" descr="A green x on a black background&#10;&#10;Description automatically generated">
            <a:extLst>
              <a:ext uri="{FF2B5EF4-FFF2-40B4-BE49-F238E27FC236}">
                <a16:creationId xmlns:a16="http://schemas.microsoft.com/office/drawing/2014/main" id="{41D5A450-49F6-57C6-04D7-04CDB0CCE953}"/>
              </a:ext>
            </a:extLst>
          </p:cNvPr>
          <p:cNvPicPr>
            <a:picLocks noChangeAspect="1"/>
          </p:cNvPicPr>
          <p:nvPr/>
        </p:nvPicPr>
        <p:blipFill>
          <a:blip r:embed="rId3"/>
          <a:stretch>
            <a:fillRect/>
          </a:stretch>
        </p:blipFill>
        <p:spPr>
          <a:xfrm>
            <a:off x="8460655" y="3669111"/>
            <a:ext cx="322681" cy="296248"/>
          </a:xfrm>
          <a:prstGeom prst="rect">
            <a:avLst/>
          </a:prstGeom>
        </p:spPr>
      </p:pic>
      <p:pic>
        <p:nvPicPr>
          <p:cNvPr id="53" name="Picture 14" descr="A green x on a black background&#10;&#10;Description automatically generated">
            <a:extLst>
              <a:ext uri="{FF2B5EF4-FFF2-40B4-BE49-F238E27FC236}">
                <a16:creationId xmlns:a16="http://schemas.microsoft.com/office/drawing/2014/main" id="{D3A3319B-5539-6154-EC7F-0906272FE0EC}"/>
              </a:ext>
            </a:extLst>
          </p:cNvPr>
          <p:cNvPicPr>
            <a:picLocks noChangeAspect="1"/>
          </p:cNvPicPr>
          <p:nvPr/>
        </p:nvPicPr>
        <p:blipFill>
          <a:blip r:embed="rId3"/>
          <a:stretch>
            <a:fillRect/>
          </a:stretch>
        </p:blipFill>
        <p:spPr>
          <a:xfrm>
            <a:off x="9807203" y="3731741"/>
            <a:ext cx="322681" cy="296248"/>
          </a:xfrm>
          <a:prstGeom prst="rect">
            <a:avLst/>
          </a:prstGeom>
        </p:spPr>
      </p:pic>
      <p:pic>
        <p:nvPicPr>
          <p:cNvPr id="54" name="Picture 10" descr="A green check mark on a black background&#10;&#10;Description automatically generated">
            <a:extLst>
              <a:ext uri="{FF2B5EF4-FFF2-40B4-BE49-F238E27FC236}">
                <a16:creationId xmlns:a16="http://schemas.microsoft.com/office/drawing/2014/main" id="{C5BAAB74-191D-9066-2E74-A25BF6851313}"/>
              </a:ext>
            </a:extLst>
          </p:cNvPr>
          <p:cNvPicPr>
            <a:picLocks noChangeAspect="1"/>
          </p:cNvPicPr>
          <p:nvPr/>
        </p:nvPicPr>
        <p:blipFill>
          <a:blip r:embed="rId2"/>
          <a:stretch>
            <a:fillRect/>
          </a:stretch>
        </p:blipFill>
        <p:spPr>
          <a:xfrm>
            <a:off x="9721844" y="4447104"/>
            <a:ext cx="395749" cy="418478"/>
          </a:xfrm>
          <a:prstGeom prst="rect">
            <a:avLst/>
          </a:prstGeom>
        </p:spPr>
      </p:pic>
      <p:pic>
        <p:nvPicPr>
          <p:cNvPr id="55" name="Picture 14" descr="A green x on a black background&#10;&#10;Description automatically generated">
            <a:extLst>
              <a:ext uri="{FF2B5EF4-FFF2-40B4-BE49-F238E27FC236}">
                <a16:creationId xmlns:a16="http://schemas.microsoft.com/office/drawing/2014/main" id="{D4D911C2-04A8-8BC8-D127-7A0F2C265511}"/>
              </a:ext>
            </a:extLst>
          </p:cNvPr>
          <p:cNvPicPr>
            <a:picLocks noChangeAspect="1"/>
          </p:cNvPicPr>
          <p:nvPr/>
        </p:nvPicPr>
        <p:blipFill>
          <a:blip r:embed="rId3"/>
          <a:stretch>
            <a:fillRect/>
          </a:stretch>
        </p:blipFill>
        <p:spPr>
          <a:xfrm>
            <a:off x="9765447" y="5579327"/>
            <a:ext cx="322681" cy="296248"/>
          </a:xfrm>
          <a:prstGeom prst="rect">
            <a:avLst/>
          </a:prstGeom>
        </p:spPr>
      </p:pic>
      <p:pic>
        <p:nvPicPr>
          <p:cNvPr id="57" name="Picture 14" descr="A green x on a black background&#10;&#10;Description automatically generated">
            <a:extLst>
              <a:ext uri="{FF2B5EF4-FFF2-40B4-BE49-F238E27FC236}">
                <a16:creationId xmlns:a16="http://schemas.microsoft.com/office/drawing/2014/main" id="{A97AB8E1-B664-905A-1B13-6102E96E17EE}"/>
              </a:ext>
            </a:extLst>
          </p:cNvPr>
          <p:cNvPicPr>
            <a:picLocks noChangeAspect="1"/>
          </p:cNvPicPr>
          <p:nvPr/>
        </p:nvPicPr>
        <p:blipFill>
          <a:blip r:embed="rId3"/>
          <a:stretch>
            <a:fillRect/>
          </a:stretch>
        </p:blipFill>
        <p:spPr>
          <a:xfrm>
            <a:off x="8460654" y="5579329"/>
            <a:ext cx="322681" cy="296248"/>
          </a:xfrm>
          <a:prstGeom prst="rect">
            <a:avLst/>
          </a:prstGeom>
        </p:spPr>
      </p:pic>
    </p:spTree>
    <p:extLst>
      <p:ext uri="{BB962C8B-B14F-4D97-AF65-F5344CB8AC3E}">
        <p14:creationId xmlns:p14="http://schemas.microsoft.com/office/powerpoint/2010/main" val="3145268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68185"/>
            <a:ext cx="11684000" cy="1076180"/>
          </a:xfrm>
        </p:spPr>
        <p:txBody>
          <a:bodyPr>
            <a:normAutofit fontScale="90000"/>
          </a:bodyPr>
          <a:lstStyle/>
          <a:p>
            <a:r>
              <a:rPr lang="en-US">
                <a:latin typeface="Adobe Devanagari"/>
              </a:rPr>
              <a:t>Research Problem</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buNone/>
            </a:pPr>
            <a:endParaRPr lang="en-US">
              <a:ea typeface="Cambria"/>
            </a:endParaRPr>
          </a:p>
          <a:p>
            <a:pPr marL="0" indent="0">
              <a:buNone/>
            </a:pPr>
            <a:endParaRPr lang="en-US">
              <a:ea typeface="Cambria"/>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Anuththara R. M .C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TMP-2023-24-074</a:t>
            </a:r>
            <a:endParaRPr lang="en-US">
              <a:solidFill>
                <a:schemeClr val="tx1"/>
              </a:solidFill>
            </a:endParaRPr>
          </a:p>
        </p:txBody>
      </p:sp>
      <p:sp>
        <p:nvSpPr>
          <p:cNvPr id="3" name="Rectangle 2">
            <a:extLst>
              <a:ext uri="{FF2B5EF4-FFF2-40B4-BE49-F238E27FC236}">
                <a16:creationId xmlns:a16="http://schemas.microsoft.com/office/drawing/2014/main" id="{DFE15BBF-556E-1330-8DD9-437141C3EDC9}"/>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2" name="Thought Bubble: Cloud 1">
            <a:extLst>
              <a:ext uri="{FF2B5EF4-FFF2-40B4-BE49-F238E27FC236}">
                <a16:creationId xmlns:a16="http://schemas.microsoft.com/office/drawing/2014/main" id="{488B3210-F17E-AF84-B26C-A2556D7FCB35}"/>
              </a:ext>
            </a:extLst>
          </p:cNvPr>
          <p:cNvSpPr/>
          <p:nvPr/>
        </p:nvSpPr>
        <p:spPr>
          <a:xfrm rot="21068084" flipH="1">
            <a:off x="1705359" y="934570"/>
            <a:ext cx="5012595" cy="2835275"/>
          </a:xfrm>
          <a:prstGeom prst="cloudCallout">
            <a:avLst/>
          </a:prstGeom>
          <a:solidFill>
            <a:schemeClr val="accent5">
              <a:lumMod val="75000"/>
            </a:schemeClr>
          </a:solidFill>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2800" b="1">
                <a:solidFill>
                  <a:schemeClr val="bg1"/>
                </a:solidFill>
                <a:latin typeface="Calibri"/>
                <a:cs typeface="Calibri"/>
              </a:rPr>
              <a:t>How to Confirm </a:t>
            </a:r>
            <a:endParaRPr lang="en-GB" sz="2800" b="1">
              <a:solidFill>
                <a:schemeClr val="bg1"/>
              </a:solidFill>
              <a:latin typeface="Calibri"/>
              <a:cs typeface="Calibri"/>
            </a:endParaRPr>
          </a:p>
          <a:p>
            <a:pPr algn="ctr"/>
            <a:r>
              <a:rPr lang="en-US" sz="2800" b="1">
                <a:solidFill>
                  <a:schemeClr val="bg1"/>
                </a:solidFill>
                <a:latin typeface="Calibri"/>
                <a:cs typeface="Calibri"/>
              </a:rPr>
              <a:t> presence of monkeys &amp; Repel them?</a:t>
            </a:r>
            <a:endParaRPr lang="en-US" sz="2800" b="1">
              <a:solidFill>
                <a:schemeClr val="bg1"/>
              </a:solidFill>
              <a:latin typeface="Calibri"/>
              <a:ea typeface="Calibri"/>
              <a:cs typeface="Calibri"/>
            </a:endParaRPr>
          </a:p>
          <a:p>
            <a:pPr algn="ctr"/>
            <a:endParaRPr lang="en-US">
              <a:solidFill>
                <a:schemeClr val="bg1"/>
              </a:solidFill>
              <a:latin typeface="Cambria"/>
              <a:ea typeface="Cambria"/>
              <a:cs typeface="Calibri"/>
            </a:endParaRPr>
          </a:p>
        </p:txBody>
      </p:sp>
      <p:pic>
        <p:nvPicPr>
          <p:cNvPr id="8" name="Picture 6" descr="A cartoon of a monkey&#10;&#10;Description automatically generated">
            <a:extLst>
              <a:ext uri="{FF2B5EF4-FFF2-40B4-BE49-F238E27FC236}">
                <a16:creationId xmlns:a16="http://schemas.microsoft.com/office/drawing/2014/main" id="{8DAA31BC-523D-7320-9BB5-B4BFB787D14D}"/>
              </a:ext>
            </a:extLst>
          </p:cNvPr>
          <p:cNvPicPr>
            <a:picLocks noChangeAspect="1"/>
          </p:cNvPicPr>
          <p:nvPr/>
        </p:nvPicPr>
        <p:blipFill>
          <a:blip r:embed="rId2"/>
          <a:stretch>
            <a:fillRect/>
          </a:stretch>
        </p:blipFill>
        <p:spPr>
          <a:xfrm rot="420000">
            <a:off x="6529614" y="1365214"/>
            <a:ext cx="3650342" cy="4581144"/>
          </a:xfrm>
          <a:prstGeom prst="rect">
            <a:avLst/>
          </a:prstGeom>
        </p:spPr>
      </p:pic>
    </p:spTree>
    <p:extLst>
      <p:ext uri="{BB962C8B-B14F-4D97-AF65-F5344CB8AC3E}">
        <p14:creationId xmlns:p14="http://schemas.microsoft.com/office/powerpoint/2010/main" val="3796177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Main Objective</a:t>
            </a: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endParaRPr lang="en-US" sz="1200">
              <a:ea typeface="Cambria"/>
            </a:endParaRPr>
          </a:p>
          <a:p>
            <a:endParaRPr lang="en-US" sz="1800" b="0" i="0" u="none" strike="noStrike" baseline="0">
              <a:latin typeface="Calibri" panose="020F0502020204030204" pitchFamily="34" charset="0"/>
            </a:endParaRPr>
          </a:p>
          <a:p>
            <a:pPr>
              <a:buFont typeface="Wingdings" pitchFamily="34" charset="0"/>
              <a:buChar char="§"/>
            </a:pPr>
            <a:r>
              <a:rPr lang="en-US">
                <a:latin typeface="Calibri"/>
                <a:ea typeface="Calibri"/>
                <a:cs typeface="Calibri"/>
              </a:rPr>
              <a:t>Confirmation of macaque monkeys crop raiding and repelling macaque monkeys</a:t>
            </a:r>
          </a:p>
          <a:p>
            <a:pPr>
              <a:buFont typeface="Wingdings" pitchFamily="34" charset="0"/>
              <a:buChar char="§"/>
            </a:pPr>
            <a:endParaRPr lang="en-US" sz="2400">
              <a:solidFill>
                <a:srgbClr val="000000"/>
              </a:solidFill>
              <a:latin typeface="Calibri"/>
              <a:ea typeface="Calibri"/>
              <a:cs typeface="Calibri"/>
            </a:endParaRPr>
          </a:p>
          <a:p>
            <a:pPr marL="0" indent="0">
              <a:buNone/>
            </a:pPr>
            <a:endParaRPr lang="en-US" sz="1800" b="0" i="0" u="none" strike="noStrike" baseline="0">
              <a:solidFill>
                <a:srgbClr val="000000"/>
              </a:solidFill>
              <a:latin typeface="Calibri" panose="020F0502020204030204" pitchFamily="34"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Anuththara R. M .C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TMP-2023-24-074</a:t>
            </a:r>
            <a:endParaRPr lang="en-US">
              <a:solidFill>
                <a:schemeClr val="tx1"/>
              </a:solidFill>
            </a:endParaRPr>
          </a:p>
        </p:txBody>
      </p:sp>
      <p:sp>
        <p:nvSpPr>
          <p:cNvPr id="3" name="Rectangle 2">
            <a:extLst>
              <a:ext uri="{FF2B5EF4-FFF2-40B4-BE49-F238E27FC236}">
                <a16:creationId xmlns:a16="http://schemas.microsoft.com/office/drawing/2014/main" id="{5EB3A769-2A29-25CF-FC44-FB1132859AAF}"/>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3138032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Sub 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spcBef>
                <a:spcPts val="0"/>
              </a:spcBef>
              <a:buNone/>
            </a:pPr>
            <a:endParaRPr lang="en-GB">
              <a:latin typeface="Calibri"/>
              <a:ea typeface="Calibri"/>
              <a:cs typeface="Calibri"/>
            </a:endParaRPr>
          </a:p>
          <a:p>
            <a:pPr marL="457200" indent="-457200">
              <a:spcBef>
                <a:spcPts val="0"/>
              </a:spcBef>
              <a:buFont typeface="Wingdings,Sans-Serif" pitchFamily="34" charset="0"/>
              <a:buChar char="§"/>
            </a:pPr>
            <a:r>
              <a:rPr lang="en-GB">
                <a:latin typeface="Calibri"/>
                <a:ea typeface="Calibri"/>
                <a:cs typeface="Calibri"/>
              </a:rPr>
              <a:t>Responds to the output about presence of macaque according to the probability</a:t>
            </a:r>
          </a:p>
          <a:p>
            <a:pPr marL="457200" indent="-457200">
              <a:spcBef>
                <a:spcPts val="0"/>
              </a:spcBef>
              <a:buFont typeface="Wingdings,Sans-Serif" pitchFamily="34" charset="0"/>
              <a:buChar char="§"/>
            </a:pPr>
            <a:r>
              <a:rPr lang="en-GB">
                <a:latin typeface="Calibri"/>
                <a:ea typeface="Calibri"/>
                <a:cs typeface="Calibri"/>
              </a:rPr>
              <a:t>Getting the input data from the device and saving it in a cloud.</a:t>
            </a:r>
          </a:p>
          <a:p>
            <a:pPr marL="457200" indent="-457200">
              <a:spcBef>
                <a:spcPts val="0"/>
              </a:spcBef>
              <a:buFont typeface="Wingdings,Sans-Serif" pitchFamily="34" charset="0"/>
              <a:buChar char="§"/>
            </a:pPr>
            <a:r>
              <a:rPr lang="en-US">
                <a:latin typeface="Calibri"/>
                <a:ea typeface="Calibri"/>
                <a:cs typeface="Calibri"/>
              </a:rPr>
              <a:t>Classify image for effective detection</a:t>
            </a:r>
          </a:p>
          <a:p>
            <a:pPr marL="457200" indent="-457200">
              <a:spcBef>
                <a:spcPts val="0"/>
              </a:spcBef>
              <a:buFont typeface="Wingdings,Sans-Serif" pitchFamily="34" charset="0"/>
              <a:buChar char="§"/>
            </a:pPr>
            <a:r>
              <a:rPr lang="en-GB">
                <a:latin typeface="Calibri"/>
                <a:ea typeface="Calibri"/>
                <a:cs typeface="Calibri"/>
              </a:rPr>
              <a:t>Implement the model </a:t>
            </a:r>
            <a:endParaRPr lang="en-US">
              <a:latin typeface="Calibri"/>
              <a:ea typeface="Calibri"/>
              <a:cs typeface="Calibri"/>
            </a:endParaRPr>
          </a:p>
          <a:p>
            <a:pPr marL="457200" indent="-457200">
              <a:spcBef>
                <a:spcPts val="0"/>
              </a:spcBef>
              <a:buFont typeface="Wingdings,Sans-Serif" pitchFamily="34" charset="0"/>
              <a:buChar char="§"/>
            </a:pPr>
            <a:r>
              <a:rPr lang="en-GB">
                <a:latin typeface="Calibri"/>
                <a:cs typeface="Calibri"/>
              </a:rPr>
              <a:t>Give alert for the farmer</a:t>
            </a:r>
            <a:endParaRPr lang="en-GB"/>
          </a:p>
          <a:p>
            <a:pPr marL="457200" indent="-457200">
              <a:spcBef>
                <a:spcPts val="0"/>
              </a:spcBef>
              <a:buFont typeface="Wingdings,Sans-Serif" pitchFamily="34" charset="0"/>
              <a:buChar char="§"/>
            </a:pPr>
            <a:r>
              <a:rPr lang="en-US">
                <a:latin typeface="Calibri"/>
                <a:ea typeface="Calibri"/>
                <a:cs typeface="Calibri"/>
              </a:rPr>
              <a:t>Releasing sound through an output device with the high-frequency.</a:t>
            </a:r>
          </a:p>
          <a:p>
            <a:endParaRPr lang="en-US">
              <a:highlight>
                <a:srgbClr val="FFFF00"/>
              </a:highlight>
            </a:endParaRP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Anuththara R. M .C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TMP-2023-24-074</a:t>
            </a:r>
            <a:endParaRPr lang="en-US">
              <a:solidFill>
                <a:schemeClr val="tx1"/>
              </a:solidFill>
            </a:endParaRPr>
          </a:p>
        </p:txBody>
      </p:sp>
      <p:sp>
        <p:nvSpPr>
          <p:cNvPr id="3" name="Rectangle 2">
            <a:extLst>
              <a:ext uri="{FF2B5EF4-FFF2-40B4-BE49-F238E27FC236}">
                <a16:creationId xmlns:a16="http://schemas.microsoft.com/office/drawing/2014/main" id="{85B017C7-D0E8-0EDF-E011-95E37898FAF1}"/>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3698363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86657" y="4677229"/>
            <a:ext cx="11684000" cy="792162"/>
          </a:xfrm>
        </p:spPr>
        <p:txBody>
          <a:bodyPr>
            <a:normAutofit/>
          </a:bodyPr>
          <a:lstStyle/>
          <a:p>
            <a:r>
              <a:rPr lang="en-US" b="1">
                <a:latin typeface="Adobe Devanagari"/>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Anuththara R. M .C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TMP-2023-24-074</a:t>
            </a:r>
            <a:endParaRPr lang="en-US">
              <a:solidFill>
                <a:schemeClr val="tx1"/>
              </a:solidFill>
            </a:endParaRPr>
          </a:p>
        </p:txBody>
      </p:sp>
      <p:pic>
        <p:nvPicPr>
          <p:cNvPr id="2" name="Picture 2" descr="A group of people holding up a puzzle piece&#10;&#10;Description automatically generated">
            <a:extLst>
              <a:ext uri="{FF2B5EF4-FFF2-40B4-BE49-F238E27FC236}">
                <a16:creationId xmlns:a16="http://schemas.microsoft.com/office/drawing/2014/main" id="{C97C9391-5992-E860-6CC8-010F52AB0B8E}"/>
              </a:ext>
            </a:extLst>
          </p:cNvPr>
          <p:cNvPicPr>
            <a:picLocks noChangeAspect="1"/>
          </p:cNvPicPr>
          <p:nvPr/>
        </p:nvPicPr>
        <p:blipFill>
          <a:blip r:embed="rId2"/>
          <a:stretch>
            <a:fillRect/>
          </a:stretch>
        </p:blipFill>
        <p:spPr>
          <a:xfrm>
            <a:off x="3082472" y="631371"/>
            <a:ext cx="5410199" cy="4053114"/>
          </a:xfrm>
          <a:prstGeom prst="rect">
            <a:avLst/>
          </a:prstGeom>
        </p:spPr>
      </p:pic>
    </p:spTree>
    <p:extLst>
      <p:ext uri="{BB962C8B-B14F-4D97-AF65-F5344CB8AC3E}">
        <p14:creationId xmlns:p14="http://schemas.microsoft.com/office/powerpoint/2010/main" val="2159305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71156" y="295293"/>
            <a:ext cx="11684000" cy="792162"/>
          </a:xfrm>
        </p:spPr>
        <p:txBody>
          <a:bodyPr>
            <a:normAutofit/>
          </a:bodyPr>
          <a:lstStyle/>
          <a:p>
            <a:r>
              <a:rPr lang="en-US" sz="3200" b="1">
                <a:latin typeface="Adobe Devanagari"/>
              </a:rPr>
              <a:t>System Architecture </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Anuththara R. M .C </a:t>
            </a:r>
            <a:r>
              <a:rPr lang="en-US" sz="1800">
                <a:solidFill>
                  <a:schemeClr val="tx1"/>
                </a:solidFill>
              </a:rPr>
              <a:t>|</a:t>
            </a:r>
            <a:r>
              <a:rPr lang="en-US">
                <a:solidFill>
                  <a:schemeClr val="tx1"/>
                </a:solidFill>
              </a:rPr>
              <a:t>   </a:t>
            </a:r>
            <a:r>
              <a:rPr lang="en-US" b="1">
                <a:solidFill>
                  <a:schemeClr val="tx1"/>
                </a:solidFill>
              </a:rPr>
              <a:t>TMP-2023-24-074</a:t>
            </a:r>
          </a:p>
        </p:txBody>
      </p:sp>
      <p:sp>
        <p:nvSpPr>
          <p:cNvPr id="7" name="Rectangle 6">
            <a:extLst>
              <a:ext uri="{FF2B5EF4-FFF2-40B4-BE49-F238E27FC236}">
                <a16:creationId xmlns:a16="http://schemas.microsoft.com/office/drawing/2014/main" id="{050A601B-E03F-633A-7964-D29CCEFF1886}"/>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11" name="TextBox 10">
            <a:extLst>
              <a:ext uri="{FF2B5EF4-FFF2-40B4-BE49-F238E27FC236}">
                <a16:creationId xmlns:a16="http://schemas.microsoft.com/office/drawing/2014/main" id="{9C7559DB-9FD7-8543-5729-94D6096DC4A7}"/>
              </a:ext>
            </a:extLst>
          </p:cNvPr>
          <p:cNvSpPr txBox="1"/>
          <p:nvPr/>
        </p:nvSpPr>
        <p:spPr>
          <a:xfrm>
            <a:off x="9900059" y="1461489"/>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ea typeface="Cambria"/>
            </a:endParaRPr>
          </a:p>
        </p:txBody>
      </p:sp>
      <p:pic>
        <p:nvPicPr>
          <p:cNvPr id="14" name="Picture 31" descr="A cartoon monkey holding a vine&#10;&#10;Description automatically generated">
            <a:extLst>
              <a:ext uri="{FF2B5EF4-FFF2-40B4-BE49-F238E27FC236}">
                <a16:creationId xmlns:a16="http://schemas.microsoft.com/office/drawing/2014/main" id="{59675B7F-6612-9585-B685-D552DF550EEC}"/>
              </a:ext>
            </a:extLst>
          </p:cNvPr>
          <p:cNvPicPr>
            <a:picLocks noChangeAspect="1"/>
          </p:cNvPicPr>
          <p:nvPr/>
        </p:nvPicPr>
        <p:blipFill>
          <a:blip r:embed="rId2"/>
          <a:stretch>
            <a:fillRect/>
          </a:stretch>
        </p:blipFill>
        <p:spPr>
          <a:xfrm>
            <a:off x="1179211" y="29028"/>
            <a:ext cx="780293" cy="1311729"/>
          </a:xfrm>
          <a:prstGeom prst="rect">
            <a:avLst/>
          </a:prstGeom>
        </p:spPr>
      </p:pic>
      <p:pic>
        <p:nvPicPr>
          <p:cNvPr id="32" name="Picture 32" descr="A cartoon monkey holding a banana&#10;&#10;Description automatically generated">
            <a:extLst>
              <a:ext uri="{FF2B5EF4-FFF2-40B4-BE49-F238E27FC236}">
                <a16:creationId xmlns:a16="http://schemas.microsoft.com/office/drawing/2014/main" id="{017EC9CF-3BB0-93D7-123D-BB313842FF00}"/>
              </a:ext>
            </a:extLst>
          </p:cNvPr>
          <p:cNvPicPr>
            <a:picLocks noChangeAspect="1"/>
          </p:cNvPicPr>
          <p:nvPr/>
        </p:nvPicPr>
        <p:blipFill>
          <a:blip r:embed="rId3"/>
          <a:stretch>
            <a:fillRect/>
          </a:stretch>
        </p:blipFill>
        <p:spPr>
          <a:xfrm>
            <a:off x="627343" y="2802375"/>
            <a:ext cx="1378883" cy="1493705"/>
          </a:xfrm>
          <a:prstGeom prst="rect">
            <a:avLst/>
          </a:prstGeom>
        </p:spPr>
      </p:pic>
      <p:pic>
        <p:nvPicPr>
          <p:cNvPr id="33" name="Picture 33" descr="A green circle with white gears&#10;&#10;Description automatically generated">
            <a:extLst>
              <a:ext uri="{FF2B5EF4-FFF2-40B4-BE49-F238E27FC236}">
                <a16:creationId xmlns:a16="http://schemas.microsoft.com/office/drawing/2014/main" id="{811D42CF-81A7-6153-01B3-8DB56501F2C7}"/>
              </a:ext>
            </a:extLst>
          </p:cNvPr>
          <p:cNvPicPr>
            <a:picLocks noChangeAspect="1"/>
          </p:cNvPicPr>
          <p:nvPr/>
        </p:nvPicPr>
        <p:blipFill>
          <a:blip r:embed="rId4"/>
          <a:stretch>
            <a:fillRect/>
          </a:stretch>
        </p:blipFill>
        <p:spPr>
          <a:xfrm>
            <a:off x="9448125" y="1296392"/>
            <a:ext cx="1092201" cy="1071324"/>
          </a:xfrm>
          <a:prstGeom prst="rect">
            <a:avLst/>
          </a:prstGeom>
        </p:spPr>
      </p:pic>
      <p:cxnSp>
        <p:nvCxnSpPr>
          <p:cNvPr id="35" name="Straight Arrow Connector 34">
            <a:extLst>
              <a:ext uri="{FF2B5EF4-FFF2-40B4-BE49-F238E27FC236}">
                <a16:creationId xmlns:a16="http://schemas.microsoft.com/office/drawing/2014/main" id="{FCEB514E-14DB-DEFC-C113-D06B9DE1B3CA}"/>
              </a:ext>
            </a:extLst>
          </p:cNvPr>
          <p:cNvCxnSpPr/>
          <p:nvPr/>
        </p:nvCxnSpPr>
        <p:spPr>
          <a:xfrm flipV="1">
            <a:off x="2204847" y="3602695"/>
            <a:ext cx="1020134" cy="456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pic>
        <p:nvPicPr>
          <p:cNvPr id="37" name="Picture 25" descr="A blue and grey round object&#10;&#10;Description automatically generated">
            <a:extLst>
              <a:ext uri="{FF2B5EF4-FFF2-40B4-BE49-F238E27FC236}">
                <a16:creationId xmlns:a16="http://schemas.microsoft.com/office/drawing/2014/main" id="{D0337807-FB2B-82A3-3183-EE211AF3DB0D}"/>
              </a:ext>
            </a:extLst>
          </p:cNvPr>
          <p:cNvPicPr>
            <a:picLocks noChangeAspect="1"/>
          </p:cNvPicPr>
          <p:nvPr/>
        </p:nvPicPr>
        <p:blipFill>
          <a:blip r:embed="rId5"/>
          <a:stretch>
            <a:fillRect/>
          </a:stretch>
        </p:blipFill>
        <p:spPr>
          <a:xfrm>
            <a:off x="3231172" y="2910656"/>
            <a:ext cx="1449929" cy="1191230"/>
          </a:xfrm>
          <a:prstGeom prst="rect">
            <a:avLst/>
          </a:prstGeom>
        </p:spPr>
      </p:pic>
      <p:cxnSp>
        <p:nvCxnSpPr>
          <p:cNvPr id="10" name="Straight Arrow Connector 9">
            <a:extLst>
              <a:ext uri="{FF2B5EF4-FFF2-40B4-BE49-F238E27FC236}">
                <a16:creationId xmlns:a16="http://schemas.microsoft.com/office/drawing/2014/main" id="{264A5142-1963-DFB9-AB54-DAE8F07E64C8}"/>
              </a:ext>
            </a:extLst>
          </p:cNvPr>
          <p:cNvCxnSpPr>
            <a:cxnSpLocks/>
          </p:cNvCxnSpPr>
          <p:nvPr/>
        </p:nvCxnSpPr>
        <p:spPr>
          <a:xfrm flipV="1">
            <a:off x="4183444" y="2338834"/>
            <a:ext cx="631212" cy="600319"/>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15" name="Straight Arrow Connector 14">
            <a:extLst>
              <a:ext uri="{FF2B5EF4-FFF2-40B4-BE49-F238E27FC236}">
                <a16:creationId xmlns:a16="http://schemas.microsoft.com/office/drawing/2014/main" id="{336699B7-855D-C170-3545-E16B8FFBBFAE}"/>
              </a:ext>
            </a:extLst>
          </p:cNvPr>
          <p:cNvCxnSpPr>
            <a:cxnSpLocks/>
          </p:cNvCxnSpPr>
          <p:nvPr/>
        </p:nvCxnSpPr>
        <p:spPr>
          <a:xfrm flipV="1">
            <a:off x="6098113" y="1823872"/>
            <a:ext cx="901448" cy="9202"/>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pic>
        <p:nvPicPr>
          <p:cNvPr id="17" name="Picture 25" descr="A palm tree with green leaves&#10;&#10;Description automatically generated">
            <a:extLst>
              <a:ext uri="{FF2B5EF4-FFF2-40B4-BE49-F238E27FC236}">
                <a16:creationId xmlns:a16="http://schemas.microsoft.com/office/drawing/2014/main" id="{14B71CAB-2528-97AD-3046-22C8E36941E3}"/>
              </a:ext>
            </a:extLst>
          </p:cNvPr>
          <p:cNvPicPr>
            <a:picLocks noChangeAspect="1"/>
          </p:cNvPicPr>
          <p:nvPr/>
        </p:nvPicPr>
        <p:blipFill>
          <a:blip r:embed="rId6"/>
          <a:stretch>
            <a:fillRect/>
          </a:stretch>
        </p:blipFill>
        <p:spPr>
          <a:xfrm flipH="1">
            <a:off x="7306255" y="3983511"/>
            <a:ext cx="1467773" cy="1928737"/>
          </a:xfrm>
          <a:prstGeom prst="rect">
            <a:avLst/>
          </a:prstGeom>
        </p:spPr>
      </p:pic>
      <p:pic>
        <p:nvPicPr>
          <p:cNvPr id="19" name="Picture 8" descr="A cartoon of a person holding a phone&#10;&#10;Description automatically generated">
            <a:extLst>
              <a:ext uri="{FF2B5EF4-FFF2-40B4-BE49-F238E27FC236}">
                <a16:creationId xmlns:a16="http://schemas.microsoft.com/office/drawing/2014/main" id="{3E983F9D-500E-7B27-89EE-2BA39BF11E05}"/>
              </a:ext>
            </a:extLst>
          </p:cNvPr>
          <p:cNvPicPr>
            <a:picLocks noChangeAspect="1"/>
          </p:cNvPicPr>
          <p:nvPr/>
        </p:nvPicPr>
        <p:blipFill>
          <a:blip r:embed="rId7"/>
          <a:stretch>
            <a:fillRect/>
          </a:stretch>
        </p:blipFill>
        <p:spPr>
          <a:xfrm flipH="1">
            <a:off x="7857127" y="5042612"/>
            <a:ext cx="503796" cy="863061"/>
          </a:xfrm>
          <a:prstGeom prst="rect">
            <a:avLst/>
          </a:prstGeom>
        </p:spPr>
      </p:pic>
      <p:pic>
        <p:nvPicPr>
          <p:cNvPr id="21" name="Picture 2" descr="A green cell phone with a black background&#10;&#10;Description automatically generated">
            <a:extLst>
              <a:ext uri="{FF2B5EF4-FFF2-40B4-BE49-F238E27FC236}">
                <a16:creationId xmlns:a16="http://schemas.microsoft.com/office/drawing/2014/main" id="{AB2789F0-664B-3DC8-92C9-7E34B633CAC4}"/>
              </a:ext>
            </a:extLst>
          </p:cNvPr>
          <p:cNvPicPr>
            <a:picLocks noChangeAspect="1"/>
          </p:cNvPicPr>
          <p:nvPr/>
        </p:nvPicPr>
        <p:blipFill>
          <a:blip r:embed="rId8"/>
          <a:stretch>
            <a:fillRect/>
          </a:stretch>
        </p:blipFill>
        <p:spPr>
          <a:xfrm>
            <a:off x="5034650" y="4847339"/>
            <a:ext cx="700374" cy="731689"/>
          </a:xfrm>
          <a:prstGeom prst="rect">
            <a:avLst/>
          </a:prstGeom>
        </p:spPr>
      </p:pic>
      <p:cxnSp>
        <p:nvCxnSpPr>
          <p:cNvPr id="23" name="Straight Arrow Connector 22">
            <a:extLst>
              <a:ext uri="{FF2B5EF4-FFF2-40B4-BE49-F238E27FC236}">
                <a16:creationId xmlns:a16="http://schemas.microsoft.com/office/drawing/2014/main" id="{4D824539-6AF8-9704-1EEE-4A4DB6BD27B5}"/>
              </a:ext>
            </a:extLst>
          </p:cNvPr>
          <p:cNvCxnSpPr>
            <a:cxnSpLocks/>
          </p:cNvCxnSpPr>
          <p:nvPr/>
        </p:nvCxnSpPr>
        <p:spPr>
          <a:xfrm flipH="1">
            <a:off x="5333528" y="2636491"/>
            <a:ext cx="2827" cy="20517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pic>
        <p:nvPicPr>
          <p:cNvPr id="39" name="Picture 9" descr="A green speaker with waves&#10;&#10;Description automatically generated">
            <a:extLst>
              <a:ext uri="{FF2B5EF4-FFF2-40B4-BE49-F238E27FC236}">
                <a16:creationId xmlns:a16="http://schemas.microsoft.com/office/drawing/2014/main" id="{F74A3C00-B47E-C207-3759-BB5429737FCA}"/>
              </a:ext>
            </a:extLst>
          </p:cNvPr>
          <p:cNvPicPr>
            <a:picLocks noChangeAspect="1"/>
          </p:cNvPicPr>
          <p:nvPr/>
        </p:nvPicPr>
        <p:blipFill>
          <a:blip r:embed="rId9"/>
          <a:stretch>
            <a:fillRect/>
          </a:stretch>
        </p:blipFill>
        <p:spPr>
          <a:xfrm rot="-840000" flipH="1">
            <a:off x="2567783" y="1658035"/>
            <a:ext cx="806357" cy="790712"/>
          </a:xfrm>
          <a:prstGeom prst="rect">
            <a:avLst/>
          </a:prstGeom>
        </p:spPr>
      </p:pic>
      <p:cxnSp>
        <p:nvCxnSpPr>
          <p:cNvPr id="40" name="Straight Arrow Connector 39">
            <a:extLst>
              <a:ext uri="{FF2B5EF4-FFF2-40B4-BE49-F238E27FC236}">
                <a16:creationId xmlns:a16="http://schemas.microsoft.com/office/drawing/2014/main" id="{7D2DC831-3494-5269-5AD6-92F48D207002}"/>
              </a:ext>
            </a:extLst>
          </p:cNvPr>
          <p:cNvCxnSpPr>
            <a:cxnSpLocks/>
          </p:cNvCxnSpPr>
          <p:nvPr/>
        </p:nvCxnSpPr>
        <p:spPr>
          <a:xfrm flipH="1">
            <a:off x="3538131" y="1864053"/>
            <a:ext cx="1057099" cy="587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1" name="Straight Arrow Connector 40">
            <a:extLst>
              <a:ext uri="{FF2B5EF4-FFF2-40B4-BE49-F238E27FC236}">
                <a16:creationId xmlns:a16="http://schemas.microsoft.com/office/drawing/2014/main" id="{C408542E-76BF-00E3-B90C-74336CE913A9}"/>
              </a:ext>
            </a:extLst>
          </p:cNvPr>
          <p:cNvCxnSpPr>
            <a:cxnSpLocks/>
          </p:cNvCxnSpPr>
          <p:nvPr/>
        </p:nvCxnSpPr>
        <p:spPr>
          <a:xfrm flipV="1">
            <a:off x="5806079" y="5251952"/>
            <a:ext cx="1479420" cy="456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E902219A-02E1-EAEF-14C8-205B94280BE4}"/>
              </a:ext>
            </a:extLst>
          </p:cNvPr>
          <p:cNvSpPr txBox="1"/>
          <p:nvPr/>
        </p:nvSpPr>
        <p:spPr>
          <a:xfrm>
            <a:off x="2201794" y="3728449"/>
            <a:ext cx="1340555"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mbria"/>
                <a:ea typeface="Cambria"/>
                <a:cs typeface="Calibri"/>
              </a:rPr>
              <a:t>Detect the</a:t>
            </a:r>
            <a:endParaRPr lang="en-US">
              <a:latin typeface="Cambria"/>
              <a:ea typeface="Cambria"/>
              <a:cs typeface="Calibri"/>
            </a:endParaRPr>
          </a:p>
          <a:p>
            <a:r>
              <a:rPr lang="en-GB">
                <a:latin typeface="Cambria"/>
                <a:ea typeface="Cambria"/>
                <a:cs typeface="Calibri"/>
              </a:rPr>
              <a:t>monkeys</a:t>
            </a:r>
          </a:p>
        </p:txBody>
      </p:sp>
      <p:pic>
        <p:nvPicPr>
          <p:cNvPr id="46" name="Picture 34" descr="A green cloud with a white check mark&#10;&#10;Description automatically generated">
            <a:extLst>
              <a:ext uri="{FF2B5EF4-FFF2-40B4-BE49-F238E27FC236}">
                <a16:creationId xmlns:a16="http://schemas.microsoft.com/office/drawing/2014/main" id="{8A4D0CE4-ECBE-F84E-A835-85BBCE359169}"/>
              </a:ext>
            </a:extLst>
          </p:cNvPr>
          <p:cNvPicPr>
            <a:picLocks noChangeAspect="1"/>
          </p:cNvPicPr>
          <p:nvPr/>
        </p:nvPicPr>
        <p:blipFill>
          <a:blip r:embed="rId10"/>
          <a:stretch>
            <a:fillRect/>
          </a:stretch>
        </p:blipFill>
        <p:spPr>
          <a:xfrm>
            <a:off x="7195309" y="1297511"/>
            <a:ext cx="903564" cy="945318"/>
          </a:xfrm>
          <a:prstGeom prst="rect">
            <a:avLst/>
          </a:prstGeom>
        </p:spPr>
      </p:pic>
      <p:pic>
        <p:nvPicPr>
          <p:cNvPr id="48" name="Picture 28" descr="A computer with a blank screen&#10;&#10;Description automatically generated">
            <a:extLst>
              <a:ext uri="{FF2B5EF4-FFF2-40B4-BE49-F238E27FC236}">
                <a16:creationId xmlns:a16="http://schemas.microsoft.com/office/drawing/2014/main" id="{2DCBC55B-BA04-013F-45C6-C29F1646A73A}"/>
              </a:ext>
            </a:extLst>
          </p:cNvPr>
          <p:cNvPicPr>
            <a:picLocks noChangeAspect="1"/>
          </p:cNvPicPr>
          <p:nvPr/>
        </p:nvPicPr>
        <p:blipFill>
          <a:blip r:embed="rId11"/>
          <a:stretch>
            <a:fillRect/>
          </a:stretch>
        </p:blipFill>
        <p:spPr>
          <a:xfrm>
            <a:off x="4792993" y="1391086"/>
            <a:ext cx="1298370" cy="833566"/>
          </a:xfrm>
          <a:prstGeom prst="rect">
            <a:avLst/>
          </a:prstGeom>
        </p:spPr>
      </p:pic>
      <p:cxnSp>
        <p:nvCxnSpPr>
          <p:cNvPr id="49" name="Straight Arrow Connector 48">
            <a:extLst>
              <a:ext uri="{FF2B5EF4-FFF2-40B4-BE49-F238E27FC236}">
                <a16:creationId xmlns:a16="http://schemas.microsoft.com/office/drawing/2014/main" id="{851AACAE-6E36-C472-A89C-A3CF5EA83EE8}"/>
              </a:ext>
            </a:extLst>
          </p:cNvPr>
          <p:cNvCxnSpPr>
            <a:cxnSpLocks/>
          </p:cNvCxnSpPr>
          <p:nvPr/>
        </p:nvCxnSpPr>
        <p:spPr>
          <a:xfrm flipV="1">
            <a:off x="8269531" y="1859489"/>
            <a:ext cx="1020134" cy="456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50" name="TextBox 49">
            <a:extLst>
              <a:ext uri="{FF2B5EF4-FFF2-40B4-BE49-F238E27FC236}">
                <a16:creationId xmlns:a16="http://schemas.microsoft.com/office/drawing/2014/main" id="{FBC7B232-EFEF-14A9-8ABB-65DE9CD9A19D}"/>
              </a:ext>
            </a:extLst>
          </p:cNvPr>
          <p:cNvSpPr txBox="1"/>
          <p:nvPr/>
        </p:nvSpPr>
        <p:spPr>
          <a:xfrm>
            <a:off x="5907409" y="1379818"/>
            <a:ext cx="134055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mbria"/>
                <a:ea typeface="Cambria"/>
                <a:cs typeface="Calibri"/>
              </a:rPr>
              <a:t>Store data</a:t>
            </a:r>
            <a:endParaRPr lang="en-US"/>
          </a:p>
        </p:txBody>
      </p:sp>
      <p:sp>
        <p:nvSpPr>
          <p:cNvPr id="51" name="TextBox 50">
            <a:extLst>
              <a:ext uri="{FF2B5EF4-FFF2-40B4-BE49-F238E27FC236}">
                <a16:creationId xmlns:a16="http://schemas.microsoft.com/office/drawing/2014/main" id="{2C985549-5BAD-772D-20D1-DC2F034F6A0D}"/>
              </a:ext>
            </a:extLst>
          </p:cNvPr>
          <p:cNvSpPr txBox="1"/>
          <p:nvPr/>
        </p:nvSpPr>
        <p:spPr>
          <a:xfrm>
            <a:off x="5907410" y="2047873"/>
            <a:ext cx="2770609"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mbria"/>
                <a:ea typeface="Cambria"/>
                <a:cs typeface="Calibri"/>
              </a:rPr>
              <a:t>Pre-process and label the data</a:t>
            </a:r>
            <a:endParaRPr lang="en-US"/>
          </a:p>
        </p:txBody>
      </p:sp>
      <p:sp>
        <p:nvSpPr>
          <p:cNvPr id="53" name="TextBox 52">
            <a:extLst>
              <a:ext uri="{FF2B5EF4-FFF2-40B4-BE49-F238E27FC236}">
                <a16:creationId xmlns:a16="http://schemas.microsoft.com/office/drawing/2014/main" id="{FAD3119A-0FB8-D45C-DC17-5F9EAD770A72}"/>
              </a:ext>
            </a:extLst>
          </p:cNvPr>
          <p:cNvSpPr txBox="1"/>
          <p:nvPr/>
        </p:nvSpPr>
        <p:spPr>
          <a:xfrm>
            <a:off x="8155080" y="1265916"/>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Implement a module</a:t>
            </a:r>
          </a:p>
        </p:txBody>
      </p:sp>
      <p:sp>
        <p:nvSpPr>
          <p:cNvPr id="55" name="TextBox 54">
            <a:extLst>
              <a:ext uri="{FF2B5EF4-FFF2-40B4-BE49-F238E27FC236}">
                <a16:creationId xmlns:a16="http://schemas.microsoft.com/office/drawing/2014/main" id="{E1305751-02E1-EAEE-7C14-43F8A693E069}"/>
              </a:ext>
            </a:extLst>
          </p:cNvPr>
          <p:cNvSpPr txBox="1"/>
          <p:nvPr/>
        </p:nvSpPr>
        <p:spPr>
          <a:xfrm>
            <a:off x="4230258" y="2654218"/>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Get input data</a:t>
            </a:r>
          </a:p>
        </p:txBody>
      </p:sp>
      <p:sp>
        <p:nvSpPr>
          <p:cNvPr id="56" name="TextBox 55">
            <a:extLst>
              <a:ext uri="{FF2B5EF4-FFF2-40B4-BE49-F238E27FC236}">
                <a16:creationId xmlns:a16="http://schemas.microsoft.com/office/drawing/2014/main" id="{FD88AD69-0B95-D296-6CB0-40A458F81741}"/>
              </a:ext>
            </a:extLst>
          </p:cNvPr>
          <p:cNvSpPr txBox="1"/>
          <p:nvPr/>
        </p:nvSpPr>
        <p:spPr>
          <a:xfrm>
            <a:off x="3186423" y="2278438"/>
            <a:ext cx="2200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Trigger the Camera</a:t>
            </a:r>
          </a:p>
        </p:txBody>
      </p:sp>
      <p:pic>
        <p:nvPicPr>
          <p:cNvPr id="58" name="Picture 29" descr="A green rectangular frame with a black background&#10;&#10;Description automatically generated">
            <a:extLst>
              <a:ext uri="{FF2B5EF4-FFF2-40B4-BE49-F238E27FC236}">
                <a16:creationId xmlns:a16="http://schemas.microsoft.com/office/drawing/2014/main" id="{34E73606-DF82-2DF7-9EA8-919D010F0ACD}"/>
              </a:ext>
            </a:extLst>
          </p:cNvPr>
          <p:cNvPicPr>
            <a:picLocks noChangeAspect="1"/>
          </p:cNvPicPr>
          <p:nvPr/>
        </p:nvPicPr>
        <p:blipFill>
          <a:blip r:embed="rId12"/>
          <a:stretch>
            <a:fillRect/>
          </a:stretch>
        </p:blipFill>
        <p:spPr>
          <a:xfrm>
            <a:off x="9399561" y="2368893"/>
            <a:ext cx="2617939" cy="996089"/>
          </a:xfrm>
          <a:prstGeom prst="rect">
            <a:avLst/>
          </a:prstGeom>
        </p:spPr>
      </p:pic>
      <p:sp>
        <p:nvSpPr>
          <p:cNvPr id="60" name="TextBox 59">
            <a:extLst>
              <a:ext uri="{FF2B5EF4-FFF2-40B4-BE49-F238E27FC236}">
                <a16:creationId xmlns:a16="http://schemas.microsoft.com/office/drawing/2014/main" id="{F4B31E84-87EA-E18E-5893-1D51A2118BA8}"/>
              </a:ext>
            </a:extLst>
          </p:cNvPr>
          <p:cNvSpPr txBox="1"/>
          <p:nvPr/>
        </p:nvSpPr>
        <p:spPr>
          <a:xfrm>
            <a:off x="9490592" y="2372213"/>
            <a:ext cx="2416092" cy="923330"/>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mbria"/>
                <a:cs typeface="Calibri"/>
              </a:rPr>
              <a:t>Identify that detected thing is Macaque Monkey or not</a:t>
            </a:r>
          </a:p>
        </p:txBody>
      </p:sp>
      <p:sp>
        <p:nvSpPr>
          <p:cNvPr id="61" name="TextBox 60">
            <a:extLst>
              <a:ext uri="{FF2B5EF4-FFF2-40B4-BE49-F238E27FC236}">
                <a16:creationId xmlns:a16="http://schemas.microsoft.com/office/drawing/2014/main" id="{332B7807-33D5-4586-F37D-DE9AC861F42D}"/>
              </a:ext>
            </a:extLst>
          </p:cNvPr>
          <p:cNvSpPr txBox="1"/>
          <p:nvPr/>
        </p:nvSpPr>
        <p:spPr>
          <a:xfrm>
            <a:off x="1860752" y="1338986"/>
            <a:ext cx="2983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Releasing High Frequency </a:t>
            </a:r>
          </a:p>
        </p:txBody>
      </p:sp>
      <p:sp>
        <p:nvSpPr>
          <p:cNvPr id="62" name="TextBox 61">
            <a:extLst>
              <a:ext uri="{FF2B5EF4-FFF2-40B4-BE49-F238E27FC236}">
                <a16:creationId xmlns:a16="http://schemas.microsoft.com/office/drawing/2014/main" id="{0F314C0B-B12E-B08A-924C-403652D0F878}"/>
              </a:ext>
            </a:extLst>
          </p:cNvPr>
          <p:cNvSpPr txBox="1"/>
          <p:nvPr/>
        </p:nvSpPr>
        <p:spPr>
          <a:xfrm>
            <a:off x="5218478" y="3655380"/>
            <a:ext cx="1852034"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mbria"/>
                <a:ea typeface="Cambria"/>
                <a:cs typeface="Calibri"/>
              </a:rPr>
              <a:t>Send the Alert to the application</a:t>
            </a:r>
            <a:endParaRPr lang="en-US"/>
          </a:p>
        </p:txBody>
      </p:sp>
      <p:sp>
        <p:nvSpPr>
          <p:cNvPr id="63" name="TextBox 62">
            <a:extLst>
              <a:ext uri="{FF2B5EF4-FFF2-40B4-BE49-F238E27FC236}">
                <a16:creationId xmlns:a16="http://schemas.microsoft.com/office/drawing/2014/main" id="{59C17068-BC9A-A2E9-BB37-BF2D492F2EA7}"/>
              </a:ext>
            </a:extLst>
          </p:cNvPr>
          <p:cNvSpPr txBox="1"/>
          <p:nvPr/>
        </p:nvSpPr>
        <p:spPr>
          <a:xfrm>
            <a:off x="4665246" y="5617791"/>
            <a:ext cx="134055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mbria"/>
                <a:ea typeface="Cambria"/>
                <a:cs typeface="Calibri"/>
              </a:rPr>
              <a:t>Application</a:t>
            </a:r>
            <a:endParaRPr lang="en-US"/>
          </a:p>
        </p:txBody>
      </p:sp>
    </p:spTree>
    <p:extLst>
      <p:ext uri="{BB962C8B-B14F-4D97-AF65-F5344CB8AC3E}">
        <p14:creationId xmlns:p14="http://schemas.microsoft.com/office/powerpoint/2010/main" val="362577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a:latin typeface="Calibri"/>
                <a:cs typeface="Calibri"/>
              </a:rPr>
              <a:t>Tools and Technologies and algorithms</a:t>
            </a:r>
            <a:endParaRPr lang="en-US"/>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b="1">
                <a:solidFill>
                  <a:schemeClr val="tx1"/>
                </a:solidFill>
              </a:rPr>
              <a:t>|</a:t>
            </a:r>
            <a:r>
              <a:rPr lang="en-US" b="1">
                <a:solidFill>
                  <a:schemeClr val="tx1"/>
                </a:solidFill>
              </a:rPr>
              <a:t>   </a:t>
            </a:r>
            <a:r>
              <a:rPr lang="en-US" b="1" err="1">
                <a:solidFill>
                  <a:schemeClr val="tx1"/>
                </a:solidFill>
              </a:rPr>
              <a:t>Anuththara</a:t>
            </a:r>
            <a:r>
              <a:rPr lang="en-US" b="1">
                <a:solidFill>
                  <a:schemeClr val="tx1"/>
                </a:solidFill>
              </a:rPr>
              <a:t> R. M .C </a:t>
            </a:r>
            <a:r>
              <a:rPr lang="en-US" sz="1800" b="1">
                <a:solidFill>
                  <a:schemeClr val="tx1"/>
                </a:solidFill>
              </a:rPr>
              <a:t>|</a:t>
            </a:r>
            <a:r>
              <a:rPr lang="en-US" b="1">
                <a:solidFill>
                  <a:schemeClr val="tx1"/>
                </a:solidFill>
              </a:rPr>
              <a:t>   TMP-2023-24-074</a:t>
            </a:r>
            <a:endParaRPr lang="en-US">
              <a:solidFill>
                <a:schemeClr val="tx1"/>
              </a:solidFill>
              <a:ea typeface="Cambria"/>
            </a:endParaRPr>
          </a:p>
        </p:txBody>
      </p:sp>
      <p:sp>
        <p:nvSpPr>
          <p:cNvPr id="7" name="TextBox 6">
            <a:extLst>
              <a:ext uri="{FF2B5EF4-FFF2-40B4-BE49-F238E27FC236}">
                <a16:creationId xmlns:a16="http://schemas.microsoft.com/office/drawing/2014/main" id="{DC408DFA-4CDF-1CA6-FDC3-2124D314D26F}"/>
              </a:ext>
            </a:extLst>
          </p:cNvPr>
          <p:cNvSpPr txBox="1"/>
          <p:nvPr/>
        </p:nvSpPr>
        <p:spPr>
          <a:xfrm>
            <a:off x="685927" y="869983"/>
            <a:ext cx="9418390"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GB" sz="2800" b="1">
                <a:latin typeface="Calibri"/>
                <a:ea typeface="Cambria"/>
                <a:cs typeface="Calibri"/>
              </a:rPr>
              <a:t>Programming Languages</a:t>
            </a:r>
            <a:endParaRPr lang="en-US">
              <a:latin typeface="Calibri"/>
              <a:ea typeface="Calibri"/>
              <a:cs typeface="Calibri"/>
            </a:endParaRPr>
          </a:p>
          <a:p>
            <a:pPr lvl="1"/>
            <a:r>
              <a:rPr lang="en-GB" sz="2800">
                <a:latin typeface="Calibri"/>
                <a:ea typeface="Cambria"/>
                <a:cs typeface="Calibri"/>
              </a:rPr>
              <a:t>Python</a:t>
            </a:r>
          </a:p>
          <a:p>
            <a:pPr lvl="1"/>
            <a:endParaRPr lang="en-GB" sz="2800">
              <a:latin typeface="Calibri"/>
              <a:ea typeface="Cambria"/>
              <a:cs typeface="Calibri"/>
            </a:endParaRPr>
          </a:p>
          <a:p>
            <a:pPr marL="457200" indent="-457200">
              <a:buFont typeface="Arial"/>
              <a:buChar char="•"/>
            </a:pPr>
            <a:r>
              <a:rPr lang="en-GB" sz="2800" b="1">
                <a:latin typeface="Calibri"/>
                <a:ea typeface="Cambria"/>
                <a:cs typeface="Calibri"/>
              </a:rPr>
              <a:t>Database Service</a:t>
            </a:r>
          </a:p>
          <a:p>
            <a:pPr lvl="1"/>
            <a:r>
              <a:rPr lang="en-GB" sz="2800">
                <a:latin typeface="Calibri"/>
                <a:ea typeface="Cambria"/>
                <a:cs typeface="Calibri"/>
              </a:rPr>
              <a:t>Azure</a:t>
            </a:r>
          </a:p>
          <a:p>
            <a:pPr lvl="1"/>
            <a:endParaRPr lang="en-GB" sz="2800">
              <a:latin typeface="Calibri"/>
              <a:ea typeface="+mn-lt"/>
              <a:cs typeface="+mn-lt"/>
            </a:endParaRPr>
          </a:p>
          <a:p>
            <a:pPr marL="457200" indent="-457200">
              <a:buFont typeface="Arial"/>
              <a:buChar char="•"/>
            </a:pPr>
            <a:r>
              <a:rPr lang="en-GB" sz="2800" b="1">
                <a:latin typeface="Calibri"/>
                <a:ea typeface="Cambria"/>
                <a:cs typeface="Calibri"/>
              </a:rPr>
              <a:t>Algorithms</a:t>
            </a:r>
          </a:p>
          <a:p>
            <a:pPr lvl="1"/>
            <a:r>
              <a:rPr lang="en-GB" sz="2800">
                <a:latin typeface="Calibri"/>
                <a:ea typeface="Cambria"/>
                <a:cs typeface="Calibri"/>
              </a:rPr>
              <a:t>CNN</a:t>
            </a:r>
          </a:p>
          <a:p>
            <a:pPr marL="457200" lvl="1"/>
            <a:endParaRPr lang="en-GB" sz="2800">
              <a:latin typeface="Calibri"/>
              <a:ea typeface="Cambria"/>
              <a:cs typeface="Calibri"/>
            </a:endParaRPr>
          </a:p>
          <a:p>
            <a:pPr marL="457200" indent="-457200">
              <a:buFont typeface="Arial"/>
              <a:buChar char="•"/>
            </a:pPr>
            <a:r>
              <a:rPr lang="en-GB" sz="2800" b="1">
                <a:latin typeface="Calibri"/>
                <a:ea typeface="Cambria"/>
                <a:cs typeface="Calibri"/>
              </a:rPr>
              <a:t>Tools</a:t>
            </a:r>
          </a:p>
          <a:p>
            <a:pPr lvl="1"/>
            <a:r>
              <a:rPr lang="en-GB" sz="2800">
                <a:latin typeface="Calibri"/>
                <a:ea typeface="Cambria"/>
                <a:cs typeface="Calibri"/>
              </a:rPr>
              <a:t>Visual Studio code  ,</a:t>
            </a:r>
            <a:r>
              <a:rPr lang="en-US" sz="2800">
                <a:latin typeface="Calibri"/>
                <a:ea typeface="Calibri"/>
                <a:cs typeface="Calibri"/>
              </a:rPr>
              <a:t>Version</a:t>
            </a:r>
            <a:r>
              <a:rPr lang="en-US" sz="2400">
                <a:latin typeface="Calibri"/>
                <a:ea typeface="Calibri"/>
                <a:cs typeface="Calibri"/>
              </a:rPr>
              <a:t> </a:t>
            </a:r>
            <a:r>
              <a:rPr lang="en-US" sz="2800">
                <a:latin typeface="Calibri"/>
                <a:ea typeface="Calibri"/>
                <a:cs typeface="Calibri"/>
              </a:rPr>
              <a:t>controlling</a:t>
            </a:r>
            <a:r>
              <a:rPr lang="en-US" sz="2400">
                <a:latin typeface="Calibri"/>
                <a:ea typeface="Calibri"/>
                <a:cs typeface="Calibri"/>
              </a:rPr>
              <a:t> - SourceTree</a:t>
            </a:r>
            <a:r>
              <a:rPr lang="en-US" sz="3600">
                <a:latin typeface="Calibri"/>
                <a:ea typeface="Calibri"/>
                <a:cs typeface="Calibri"/>
              </a:rPr>
              <a:t> </a:t>
            </a:r>
            <a:endParaRPr lang="en-GB" sz="3600">
              <a:latin typeface="Calibri"/>
              <a:ea typeface="Calibri"/>
              <a:cs typeface="Calibri"/>
            </a:endParaRPr>
          </a:p>
        </p:txBody>
      </p:sp>
      <p:pic>
        <p:nvPicPr>
          <p:cNvPr id="2" name="Picture 7" descr="A blue and yellow snake logo&#10;&#10;Description automatically generated">
            <a:extLst>
              <a:ext uri="{FF2B5EF4-FFF2-40B4-BE49-F238E27FC236}">
                <a16:creationId xmlns:a16="http://schemas.microsoft.com/office/drawing/2014/main" id="{708A6EB4-4C47-6D33-4C0E-1300B80C4D07}"/>
              </a:ext>
            </a:extLst>
          </p:cNvPr>
          <p:cNvPicPr>
            <a:picLocks noChangeAspect="1"/>
          </p:cNvPicPr>
          <p:nvPr/>
        </p:nvPicPr>
        <p:blipFill>
          <a:blip r:embed="rId2"/>
          <a:stretch>
            <a:fillRect/>
          </a:stretch>
        </p:blipFill>
        <p:spPr>
          <a:xfrm>
            <a:off x="9241971" y="1150257"/>
            <a:ext cx="1935843" cy="1935843"/>
          </a:xfrm>
          <a:prstGeom prst="rect">
            <a:avLst/>
          </a:prstGeom>
        </p:spPr>
      </p:pic>
      <p:pic>
        <p:nvPicPr>
          <p:cNvPr id="8" name="Picture 8" descr="A blue and white logo&#10;&#10;Description automatically generated">
            <a:extLst>
              <a:ext uri="{FF2B5EF4-FFF2-40B4-BE49-F238E27FC236}">
                <a16:creationId xmlns:a16="http://schemas.microsoft.com/office/drawing/2014/main" id="{3C570788-A6C1-D4DD-170E-ABF8437544C9}"/>
              </a:ext>
            </a:extLst>
          </p:cNvPr>
          <p:cNvPicPr>
            <a:picLocks noChangeAspect="1"/>
          </p:cNvPicPr>
          <p:nvPr/>
        </p:nvPicPr>
        <p:blipFill>
          <a:blip r:embed="rId3"/>
          <a:stretch>
            <a:fillRect/>
          </a:stretch>
        </p:blipFill>
        <p:spPr>
          <a:xfrm>
            <a:off x="9647711" y="3522847"/>
            <a:ext cx="1736272" cy="1718129"/>
          </a:xfrm>
          <a:prstGeom prst="rect">
            <a:avLst/>
          </a:prstGeom>
        </p:spPr>
      </p:pic>
      <p:pic>
        <p:nvPicPr>
          <p:cNvPr id="9" name="Graphic 9">
            <a:extLst>
              <a:ext uri="{FF2B5EF4-FFF2-40B4-BE49-F238E27FC236}">
                <a16:creationId xmlns:a16="http://schemas.microsoft.com/office/drawing/2014/main" id="{BFEBD616-048C-5301-934F-BDB6C27097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3173" y="3267561"/>
            <a:ext cx="3822699" cy="2352496"/>
          </a:xfrm>
          <a:prstGeom prst="rect">
            <a:avLst/>
          </a:prstGeom>
        </p:spPr>
      </p:pic>
      <p:pic>
        <p:nvPicPr>
          <p:cNvPr id="10" name="Picture 10" descr="A blue triangle with black background&#10;&#10;Description automatically generated">
            <a:extLst>
              <a:ext uri="{FF2B5EF4-FFF2-40B4-BE49-F238E27FC236}">
                <a16:creationId xmlns:a16="http://schemas.microsoft.com/office/drawing/2014/main" id="{96B15611-5152-C44F-EAA2-64785F5C9684}"/>
              </a:ext>
            </a:extLst>
          </p:cNvPr>
          <p:cNvPicPr>
            <a:picLocks noChangeAspect="1"/>
          </p:cNvPicPr>
          <p:nvPr/>
        </p:nvPicPr>
        <p:blipFill>
          <a:blip r:embed="rId6"/>
          <a:stretch>
            <a:fillRect/>
          </a:stretch>
        </p:blipFill>
        <p:spPr>
          <a:xfrm>
            <a:off x="4996543" y="1379365"/>
            <a:ext cx="2489201" cy="1958413"/>
          </a:xfrm>
          <a:prstGeom prst="rect">
            <a:avLst/>
          </a:prstGeom>
        </p:spPr>
      </p:pic>
      <p:sp>
        <p:nvSpPr>
          <p:cNvPr id="12" name="Rectangle 11">
            <a:extLst>
              <a:ext uri="{FF2B5EF4-FFF2-40B4-BE49-F238E27FC236}">
                <a16:creationId xmlns:a16="http://schemas.microsoft.com/office/drawing/2014/main" id="{4D0A08A6-72F9-BE1A-BA6F-4554B60FD4B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841134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3600" b="1">
                <a:latin typeface="Calibri"/>
                <a:ea typeface="Calibri"/>
              </a:rPr>
              <a:t>Functional Requirements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Anuththara R. M .C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TMP-2023-24-074</a:t>
            </a:r>
            <a:endParaRPr lang="en-US">
              <a:solidFill>
                <a:schemeClr val="tx1"/>
              </a:solidFill>
            </a:endParaRPr>
          </a:p>
        </p:txBody>
      </p:sp>
      <p:sp>
        <p:nvSpPr>
          <p:cNvPr id="3" name="Content Placeholder 5">
            <a:extLst>
              <a:ext uri="{FF2B5EF4-FFF2-40B4-BE49-F238E27FC236}">
                <a16:creationId xmlns:a16="http://schemas.microsoft.com/office/drawing/2014/main" id="{D3296FC9-D530-1372-6F03-132C48E3DB73}"/>
              </a:ext>
            </a:extLst>
          </p:cNvPr>
          <p:cNvSpPr>
            <a:spLocks noGrp="1"/>
          </p:cNvSpPr>
          <p:nvPr>
            <p:ph idx="1"/>
          </p:nvPr>
        </p:nvSpPr>
        <p:spPr>
          <a:xfrm>
            <a:off x="1919514" y="1669143"/>
            <a:ext cx="11684000" cy="4419601"/>
          </a:xfrm>
        </p:spPr>
        <p:txBody>
          <a:bodyPr vert="horz" lIns="91440" tIns="45720" rIns="91440" bIns="45720" rtlCol="0" anchor="t">
            <a:normAutofit/>
          </a:bodyPr>
          <a:lstStyle/>
          <a:p>
            <a:pPr marL="0" indent="0">
              <a:lnSpc>
                <a:spcPct val="150000"/>
              </a:lnSpc>
              <a:buNone/>
            </a:pPr>
            <a:r>
              <a:rPr lang="en-GB" sz="2400">
                <a:latin typeface="Calibri"/>
                <a:ea typeface="Calibri"/>
                <a:cs typeface="Calibri"/>
              </a:rPr>
              <a:t>Responds to the</a:t>
            </a:r>
            <a:r>
              <a:rPr lang="en-GB" sz="2400">
                <a:latin typeface="Calibri"/>
                <a:ea typeface="Cambria"/>
                <a:cs typeface="Calibri"/>
              </a:rPr>
              <a:t> preliminary output regarding </a:t>
            </a:r>
            <a:r>
              <a:rPr lang="en-US" sz="2400">
                <a:latin typeface="Calibri"/>
                <a:ea typeface="Cambria"/>
                <a:cs typeface="Calibri"/>
              </a:rPr>
              <a:t>macaque detection</a:t>
            </a:r>
            <a:endParaRPr lang="en-GB" sz="2400">
              <a:latin typeface="Calibri"/>
              <a:ea typeface="Cambria"/>
              <a:cs typeface="Calibri"/>
            </a:endParaRPr>
          </a:p>
          <a:p>
            <a:pPr marL="0" indent="0">
              <a:lnSpc>
                <a:spcPct val="150000"/>
              </a:lnSpc>
              <a:buNone/>
            </a:pPr>
            <a:r>
              <a:rPr lang="en-US" sz="2400">
                <a:latin typeface="Calibri"/>
                <a:ea typeface="Cambria"/>
                <a:cs typeface="Calibri"/>
              </a:rPr>
              <a:t>Data Collection and Analysis for Confirmation of macaque detection</a:t>
            </a:r>
            <a:endParaRPr lang="en-US">
              <a:latin typeface="Calibri"/>
              <a:ea typeface="Calibri"/>
              <a:cs typeface="Calibri"/>
            </a:endParaRPr>
          </a:p>
          <a:p>
            <a:pPr marL="0" indent="0">
              <a:lnSpc>
                <a:spcPct val="150000"/>
              </a:lnSpc>
              <a:buNone/>
            </a:pPr>
            <a:r>
              <a:rPr lang="en-US" sz="2400">
                <a:latin typeface="Calibri"/>
                <a:ea typeface="Cambria"/>
                <a:cs typeface="Calibri"/>
              </a:rPr>
              <a:t>Real-time Sound Emission</a:t>
            </a:r>
          </a:p>
          <a:p>
            <a:pPr marL="0" indent="0">
              <a:lnSpc>
                <a:spcPct val="150000"/>
              </a:lnSpc>
              <a:buNone/>
            </a:pPr>
            <a:r>
              <a:rPr lang="en-US" sz="2400">
                <a:latin typeface="Calibri"/>
                <a:ea typeface="Cambria"/>
                <a:cs typeface="Calibri"/>
              </a:rPr>
              <a:t>Notify the farmer </a:t>
            </a:r>
            <a:r>
              <a:rPr lang="en-US" sz="2400">
                <a:latin typeface="Calibri"/>
                <a:ea typeface="+mn-lt"/>
                <a:cs typeface="+mn-lt"/>
              </a:rPr>
              <a:t>about the monkey's crop raidin</a:t>
            </a:r>
            <a:r>
              <a:rPr lang="en-US" sz="2400">
                <a:latin typeface="Calibri"/>
                <a:ea typeface="Cambria"/>
                <a:cs typeface="Calibri"/>
              </a:rPr>
              <a:t>g</a:t>
            </a:r>
          </a:p>
        </p:txBody>
      </p:sp>
      <p:sp>
        <p:nvSpPr>
          <p:cNvPr id="6" name="Rectangle 5">
            <a:extLst>
              <a:ext uri="{FF2B5EF4-FFF2-40B4-BE49-F238E27FC236}">
                <a16:creationId xmlns:a16="http://schemas.microsoft.com/office/drawing/2014/main" id="{983FA379-AEDC-E4D2-010A-CCAC82F364AE}"/>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7" name="Picture 5" descr="A green check mark in a square&#10;&#10;Description automatically generated">
            <a:extLst>
              <a:ext uri="{FF2B5EF4-FFF2-40B4-BE49-F238E27FC236}">
                <a16:creationId xmlns:a16="http://schemas.microsoft.com/office/drawing/2014/main" id="{58A9F3F7-DEF1-653D-8680-BC4596EE8D7F}"/>
              </a:ext>
            </a:extLst>
          </p:cNvPr>
          <p:cNvPicPr>
            <a:picLocks noChangeAspect="1"/>
          </p:cNvPicPr>
          <p:nvPr/>
        </p:nvPicPr>
        <p:blipFill>
          <a:blip r:embed="rId2"/>
          <a:stretch>
            <a:fillRect/>
          </a:stretch>
        </p:blipFill>
        <p:spPr>
          <a:xfrm>
            <a:off x="1458687" y="1667328"/>
            <a:ext cx="538844" cy="529772"/>
          </a:xfrm>
          <a:prstGeom prst="rect">
            <a:avLst/>
          </a:prstGeom>
        </p:spPr>
      </p:pic>
      <p:pic>
        <p:nvPicPr>
          <p:cNvPr id="9" name="Picture 8" descr="A green check mark in a square&#10;&#10;Description automatically generated">
            <a:extLst>
              <a:ext uri="{FF2B5EF4-FFF2-40B4-BE49-F238E27FC236}">
                <a16:creationId xmlns:a16="http://schemas.microsoft.com/office/drawing/2014/main" id="{B87128E9-14F9-316C-9B16-F59DC0D43995}"/>
              </a:ext>
            </a:extLst>
          </p:cNvPr>
          <p:cNvPicPr>
            <a:picLocks noChangeAspect="1"/>
          </p:cNvPicPr>
          <p:nvPr/>
        </p:nvPicPr>
        <p:blipFill>
          <a:blip r:embed="rId2"/>
          <a:stretch>
            <a:fillRect/>
          </a:stretch>
        </p:blipFill>
        <p:spPr>
          <a:xfrm>
            <a:off x="1458686" y="2311398"/>
            <a:ext cx="538844" cy="529772"/>
          </a:xfrm>
          <a:prstGeom prst="rect">
            <a:avLst/>
          </a:prstGeom>
        </p:spPr>
      </p:pic>
      <p:pic>
        <p:nvPicPr>
          <p:cNvPr id="11" name="Picture 10" descr="A green check mark in a square&#10;&#10;Description automatically generated">
            <a:extLst>
              <a:ext uri="{FF2B5EF4-FFF2-40B4-BE49-F238E27FC236}">
                <a16:creationId xmlns:a16="http://schemas.microsoft.com/office/drawing/2014/main" id="{9203423C-0FAE-2A62-E494-F6267E2207B1}"/>
              </a:ext>
            </a:extLst>
          </p:cNvPr>
          <p:cNvPicPr>
            <a:picLocks noChangeAspect="1"/>
          </p:cNvPicPr>
          <p:nvPr/>
        </p:nvPicPr>
        <p:blipFill>
          <a:blip r:embed="rId2"/>
          <a:stretch>
            <a:fillRect/>
          </a:stretch>
        </p:blipFill>
        <p:spPr>
          <a:xfrm>
            <a:off x="1458685" y="2955469"/>
            <a:ext cx="538844" cy="529772"/>
          </a:xfrm>
          <a:prstGeom prst="rect">
            <a:avLst/>
          </a:prstGeom>
        </p:spPr>
      </p:pic>
      <p:pic>
        <p:nvPicPr>
          <p:cNvPr id="2" name="Picture 1" descr="A green check mark in a square&#10;&#10;Description automatically generated">
            <a:extLst>
              <a:ext uri="{FF2B5EF4-FFF2-40B4-BE49-F238E27FC236}">
                <a16:creationId xmlns:a16="http://schemas.microsoft.com/office/drawing/2014/main" id="{3007F81E-4DBA-5A6E-F363-65FF8A050DE8}"/>
              </a:ext>
            </a:extLst>
          </p:cNvPr>
          <p:cNvPicPr>
            <a:picLocks noChangeAspect="1"/>
          </p:cNvPicPr>
          <p:nvPr/>
        </p:nvPicPr>
        <p:blipFill>
          <a:blip r:embed="rId2"/>
          <a:stretch>
            <a:fillRect/>
          </a:stretch>
        </p:blipFill>
        <p:spPr>
          <a:xfrm>
            <a:off x="1458684" y="3613084"/>
            <a:ext cx="538844" cy="529772"/>
          </a:xfrm>
          <a:prstGeom prst="rect">
            <a:avLst/>
          </a:prstGeom>
        </p:spPr>
      </p:pic>
    </p:spTree>
    <p:extLst>
      <p:ext uri="{BB962C8B-B14F-4D97-AF65-F5344CB8AC3E}">
        <p14:creationId xmlns:p14="http://schemas.microsoft.com/office/powerpoint/2010/main" val="2376486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05015"/>
            <a:ext cx="11584215" cy="891947"/>
          </a:xfrm>
        </p:spPr>
        <p:txBody>
          <a:bodyPr>
            <a:normAutofit/>
          </a:bodyPr>
          <a:lstStyle/>
          <a:p>
            <a:r>
              <a:rPr lang="en-US" sz="3200" b="1">
                <a:latin typeface="Adobe Devanagari"/>
              </a:rPr>
              <a:t>Non-Functional Requirements</a:t>
            </a:r>
            <a:endParaRPr lang="en-US" sz="3200" b="1"/>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Anuththara R. M .C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TMP-2023-24-074</a:t>
            </a:r>
            <a:endParaRPr lang="en-US">
              <a:solidFill>
                <a:schemeClr val="tx1"/>
              </a:solidFill>
            </a:endParaRPr>
          </a:p>
        </p:txBody>
      </p:sp>
      <p:sp>
        <p:nvSpPr>
          <p:cNvPr id="2" name="TextBox 1">
            <a:extLst>
              <a:ext uri="{FF2B5EF4-FFF2-40B4-BE49-F238E27FC236}">
                <a16:creationId xmlns:a16="http://schemas.microsoft.com/office/drawing/2014/main" id="{29D3A5BA-5311-D47D-4506-26EDC577357E}"/>
              </a:ext>
            </a:extLst>
          </p:cNvPr>
          <p:cNvSpPr txBox="1"/>
          <p:nvPr/>
        </p:nvSpPr>
        <p:spPr>
          <a:xfrm>
            <a:off x="1342571" y="1505858"/>
            <a:ext cx="596899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ea typeface="+mn-lt"/>
                <a:cs typeface="+mn-lt"/>
              </a:rPr>
              <a:t>Accuracy</a:t>
            </a:r>
          </a:p>
          <a:p>
            <a:endParaRPr lang="en-US" sz="2400">
              <a:ea typeface="Cambria"/>
            </a:endParaRPr>
          </a:p>
          <a:p>
            <a:r>
              <a:rPr lang="en-US" sz="2400">
                <a:ea typeface="+mn-lt"/>
                <a:cs typeface="+mn-lt"/>
              </a:rPr>
              <a:t>Usability</a:t>
            </a:r>
          </a:p>
          <a:p>
            <a:endParaRPr lang="en-US" sz="2400">
              <a:ea typeface="Cambria"/>
            </a:endParaRPr>
          </a:p>
          <a:p>
            <a:r>
              <a:rPr lang="en-US" sz="2400">
                <a:ea typeface="+mn-lt"/>
                <a:cs typeface="+mn-lt"/>
              </a:rPr>
              <a:t>Reliability</a:t>
            </a:r>
          </a:p>
          <a:p>
            <a:endParaRPr lang="en-US" sz="2400">
              <a:ea typeface="Cambria"/>
            </a:endParaRPr>
          </a:p>
          <a:p>
            <a:r>
              <a:rPr lang="en-US" sz="2400">
                <a:ea typeface="+mn-lt"/>
                <a:cs typeface="+mn-lt"/>
              </a:rPr>
              <a:t>User-friendliness</a:t>
            </a:r>
          </a:p>
          <a:p>
            <a:endParaRPr lang="en-US" sz="2400">
              <a:ea typeface="Cambria"/>
            </a:endParaRPr>
          </a:p>
          <a:p>
            <a:r>
              <a:rPr lang="en-US" sz="2400">
                <a:ea typeface="+mn-lt"/>
                <a:cs typeface="+mn-lt"/>
              </a:rPr>
              <a:t>Efficiency</a:t>
            </a:r>
            <a:endParaRPr lang="en-US" sz="2400"/>
          </a:p>
        </p:txBody>
      </p:sp>
      <p:pic>
        <p:nvPicPr>
          <p:cNvPr id="3" name="Picture 6" descr="A green tick in a box&#10;&#10;Description automatically generated">
            <a:extLst>
              <a:ext uri="{FF2B5EF4-FFF2-40B4-BE49-F238E27FC236}">
                <a16:creationId xmlns:a16="http://schemas.microsoft.com/office/drawing/2014/main" id="{6D41BA8E-FD20-361B-2AFE-890536C19433}"/>
              </a:ext>
            </a:extLst>
          </p:cNvPr>
          <p:cNvPicPr>
            <a:picLocks noChangeAspect="1"/>
          </p:cNvPicPr>
          <p:nvPr/>
        </p:nvPicPr>
        <p:blipFill>
          <a:blip r:embed="rId2"/>
          <a:stretch>
            <a:fillRect/>
          </a:stretch>
        </p:blipFill>
        <p:spPr>
          <a:xfrm>
            <a:off x="850900" y="1331686"/>
            <a:ext cx="665843" cy="665843"/>
          </a:xfrm>
          <a:prstGeom prst="rect">
            <a:avLst/>
          </a:prstGeom>
        </p:spPr>
      </p:pic>
      <p:pic>
        <p:nvPicPr>
          <p:cNvPr id="7" name="Picture 6" descr="A green tick in a box&#10;&#10;Description automatically generated">
            <a:extLst>
              <a:ext uri="{FF2B5EF4-FFF2-40B4-BE49-F238E27FC236}">
                <a16:creationId xmlns:a16="http://schemas.microsoft.com/office/drawing/2014/main" id="{D1CBEA18-F7B1-682D-8AE0-AFB17556F05A}"/>
              </a:ext>
            </a:extLst>
          </p:cNvPr>
          <p:cNvPicPr>
            <a:picLocks noChangeAspect="1"/>
          </p:cNvPicPr>
          <p:nvPr/>
        </p:nvPicPr>
        <p:blipFill>
          <a:blip r:embed="rId2"/>
          <a:stretch>
            <a:fillRect/>
          </a:stretch>
        </p:blipFill>
        <p:spPr>
          <a:xfrm>
            <a:off x="850899" y="2066471"/>
            <a:ext cx="665843" cy="665843"/>
          </a:xfrm>
          <a:prstGeom prst="rect">
            <a:avLst/>
          </a:prstGeom>
        </p:spPr>
      </p:pic>
      <p:pic>
        <p:nvPicPr>
          <p:cNvPr id="8" name="Picture 7" descr="A green tick in a box&#10;&#10;Description automatically generated">
            <a:extLst>
              <a:ext uri="{FF2B5EF4-FFF2-40B4-BE49-F238E27FC236}">
                <a16:creationId xmlns:a16="http://schemas.microsoft.com/office/drawing/2014/main" id="{81C3956C-8028-F907-5B6A-79A7B9F99C53}"/>
              </a:ext>
            </a:extLst>
          </p:cNvPr>
          <p:cNvPicPr>
            <a:picLocks noChangeAspect="1"/>
          </p:cNvPicPr>
          <p:nvPr/>
        </p:nvPicPr>
        <p:blipFill>
          <a:blip r:embed="rId2"/>
          <a:stretch>
            <a:fillRect/>
          </a:stretch>
        </p:blipFill>
        <p:spPr>
          <a:xfrm>
            <a:off x="850898" y="2801256"/>
            <a:ext cx="665843" cy="665843"/>
          </a:xfrm>
          <a:prstGeom prst="rect">
            <a:avLst/>
          </a:prstGeom>
        </p:spPr>
      </p:pic>
      <p:pic>
        <p:nvPicPr>
          <p:cNvPr id="9" name="Picture 8" descr="A green tick in a box&#10;&#10;Description automatically generated">
            <a:extLst>
              <a:ext uri="{FF2B5EF4-FFF2-40B4-BE49-F238E27FC236}">
                <a16:creationId xmlns:a16="http://schemas.microsoft.com/office/drawing/2014/main" id="{3464AE8E-9074-E5BD-A3A1-75F91FD3FFAC}"/>
              </a:ext>
            </a:extLst>
          </p:cNvPr>
          <p:cNvPicPr>
            <a:picLocks noChangeAspect="1"/>
          </p:cNvPicPr>
          <p:nvPr/>
        </p:nvPicPr>
        <p:blipFill>
          <a:blip r:embed="rId2"/>
          <a:stretch>
            <a:fillRect/>
          </a:stretch>
        </p:blipFill>
        <p:spPr>
          <a:xfrm>
            <a:off x="850897" y="3536041"/>
            <a:ext cx="665843" cy="665843"/>
          </a:xfrm>
          <a:prstGeom prst="rect">
            <a:avLst/>
          </a:prstGeom>
        </p:spPr>
      </p:pic>
      <p:pic>
        <p:nvPicPr>
          <p:cNvPr id="10" name="Picture 9" descr="A green tick in a box&#10;&#10;Description automatically generated">
            <a:extLst>
              <a:ext uri="{FF2B5EF4-FFF2-40B4-BE49-F238E27FC236}">
                <a16:creationId xmlns:a16="http://schemas.microsoft.com/office/drawing/2014/main" id="{DE16F372-7FD8-0D09-35C1-FA3488629181}"/>
              </a:ext>
            </a:extLst>
          </p:cNvPr>
          <p:cNvPicPr>
            <a:picLocks noChangeAspect="1"/>
          </p:cNvPicPr>
          <p:nvPr/>
        </p:nvPicPr>
        <p:blipFill>
          <a:blip r:embed="rId2"/>
          <a:stretch>
            <a:fillRect/>
          </a:stretch>
        </p:blipFill>
        <p:spPr>
          <a:xfrm>
            <a:off x="850896" y="4261754"/>
            <a:ext cx="665843" cy="665843"/>
          </a:xfrm>
          <a:prstGeom prst="rect">
            <a:avLst/>
          </a:prstGeom>
        </p:spPr>
      </p:pic>
      <p:sp>
        <p:nvSpPr>
          <p:cNvPr id="11" name="Rectangle 10">
            <a:extLst>
              <a:ext uri="{FF2B5EF4-FFF2-40B4-BE49-F238E27FC236}">
                <a16:creationId xmlns:a16="http://schemas.microsoft.com/office/drawing/2014/main" id="{C8D2D4EF-0F4C-EB18-CB2B-9F7E456E7550}"/>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3" name="Picture 13" descr="A cartoon monkey holding a banana&#10;&#10;Description automatically generated">
            <a:extLst>
              <a:ext uri="{FF2B5EF4-FFF2-40B4-BE49-F238E27FC236}">
                <a16:creationId xmlns:a16="http://schemas.microsoft.com/office/drawing/2014/main" id="{AB24F6A5-CED0-DBBA-B3D5-0DC748EF5CDC}"/>
              </a:ext>
            </a:extLst>
          </p:cNvPr>
          <p:cNvPicPr>
            <a:picLocks noChangeAspect="1"/>
          </p:cNvPicPr>
          <p:nvPr/>
        </p:nvPicPr>
        <p:blipFill>
          <a:blip r:embed="rId3"/>
          <a:stretch>
            <a:fillRect/>
          </a:stretch>
        </p:blipFill>
        <p:spPr>
          <a:xfrm>
            <a:off x="8697686" y="2261876"/>
            <a:ext cx="2743200" cy="3604248"/>
          </a:xfrm>
          <a:prstGeom prst="rect">
            <a:avLst/>
          </a:prstGeom>
        </p:spPr>
      </p:pic>
    </p:spTree>
    <p:extLst>
      <p:ext uri="{BB962C8B-B14F-4D97-AF65-F5344CB8AC3E}">
        <p14:creationId xmlns:p14="http://schemas.microsoft.com/office/powerpoint/2010/main" val="3123402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Gantt Chart</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IT20637064</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Anuththara R. M .C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TMP-2023-24-074</a:t>
            </a:r>
            <a:endParaRPr lang="en-US">
              <a:solidFill>
                <a:schemeClr val="tx1"/>
              </a:solidFill>
            </a:endParaRPr>
          </a:p>
        </p:txBody>
      </p:sp>
      <p:pic>
        <p:nvPicPr>
          <p:cNvPr id="3" name="Picture 8" descr="A graph with a number of steps&#10;&#10;Description automatically generated">
            <a:extLst>
              <a:ext uri="{FF2B5EF4-FFF2-40B4-BE49-F238E27FC236}">
                <a16:creationId xmlns:a16="http://schemas.microsoft.com/office/drawing/2014/main" id="{4D1E4DEA-2B30-4DA8-858A-2BEB7EEA24A0}"/>
              </a:ext>
            </a:extLst>
          </p:cNvPr>
          <p:cNvPicPr>
            <a:picLocks noChangeAspect="1"/>
          </p:cNvPicPr>
          <p:nvPr/>
        </p:nvPicPr>
        <p:blipFill>
          <a:blip r:embed="rId2"/>
          <a:stretch>
            <a:fillRect/>
          </a:stretch>
        </p:blipFill>
        <p:spPr>
          <a:xfrm>
            <a:off x="478972" y="982985"/>
            <a:ext cx="11243127" cy="5354671"/>
          </a:xfrm>
          <a:prstGeom prst="rect">
            <a:avLst/>
          </a:prstGeom>
        </p:spPr>
      </p:pic>
    </p:spTree>
    <p:extLst>
      <p:ext uri="{BB962C8B-B14F-4D97-AF65-F5344CB8AC3E}">
        <p14:creationId xmlns:p14="http://schemas.microsoft.com/office/powerpoint/2010/main" val="263755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295400" y="304800"/>
            <a:ext cx="9829800" cy="609600"/>
          </a:xfrm>
        </p:spPr>
        <p:txBody>
          <a:bodyPr>
            <a:normAutofit/>
          </a:bodyPr>
          <a:lstStyle/>
          <a:p>
            <a:r>
              <a:rPr lang="en-US" sz="3200" b="0" i="0" u="none" strike="noStrike" baseline="0">
                <a:latin typeface="Calibri" panose="020F0502020204030204" pitchFamily="34" charset="0"/>
              </a:rPr>
              <a:t>Introduction </a:t>
            </a:r>
            <a:r>
              <a:rPr lang="en-US" sz="3200" b="0" i="0" u="none" strike="noStrike" baseline="0">
                <a:latin typeface="Arial" panose="020B0604020202020204" pitchFamily="34" charset="0"/>
              </a:rPr>
              <a:t>to the overall project</a:t>
            </a:r>
            <a:endParaRPr lang="en-US" sz="6600"/>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304800" y="1143000"/>
            <a:ext cx="8382000" cy="4953000"/>
          </a:xfrm>
        </p:spPr>
        <p:txBody>
          <a:bodyPr>
            <a:normAutofit/>
          </a:bodyPr>
          <a:lstStyle/>
          <a:p>
            <a:pPr algn="l">
              <a:lnSpc>
                <a:spcPct val="150000"/>
              </a:lnSpc>
            </a:pPr>
            <a:r>
              <a:rPr lang="en-US" sz="3200">
                <a:solidFill>
                  <a:schemeClr val="accent5">
                    <a:lumMod val="75000"/>
                  </a:schemeClr>
                </a:solidFill>
              </a:rPr>
              <a:t>Threat of pest infestations</a:t>
            </a:r>
          </a:p>
          <a:p>
            <a:pPr marL="342900" indent="-342900" algn="l">
              <a:lnSpc>
                <a:spcPct val="150000"/>
              </a:lnSpc>
              <a:buFont typeface="Arial" panose="020B0604020202020204" pitchFamily="34" charset="0"/>
              <a:buChar char="•"/>
            </a:pPr>
            <a:r>
              <a:rPr lang="en-US" sz="2400">
                <a:solidFill>
                  <a:schemeClr val="tx1"/>
                </a:solidFill>
                <a:latin typeface="+mj-lt"/>
              </a:rPr>
              <a:t>Among pests, monkeys can be a significant threat</a:t>
            </a:r>
          </a:p>
          <a:p>
            <a:pPr algn="l">
              <a:lnSpc>
                <a:spcPct val="150000"/>
              </a:lnSpc>
            </a:pPr>
            <a:r>
              <a:rPr lang="en-US" sz="2400">
                <a:solidFill>
                  <a:schemeClr val="tx1"/>
                </a:solidFill>
                <a:latin typeface="+mj-lt"/>
              </a:rPr>
              <a:t>     to agriculture and crops in certain regions</a:t>
            </a:r>
          </a:p>
          <a:p>
            <a:pPr algn="l"/>
            <a:endParaRPr lang="en-US" sz="2400">
              <a:solidFill>
                <a:schemeClr val="tx1"/>
              </a:solidFill>
            </a:endParaRPr>
          </a:p>
          <a:p>
            <a:pPr lvl="2" algn="l">
              <a:lnSpc>
                <a:spcPct val="150000"/>
              </a:lnSpc>
            </a:pPr>
            <a:r>
              <a:rPr lang="en-US" sz="2000">
                <a:solidFill>
                  <a:schemeClr val="tx1"/>
                </a:solidFill>
                <a:latin typeface="+mj-lt"/>
              </a:rPr>
              <a:t>Crop Raiding</a:t>
            </a:r>
          </a:p>
          <a:p>
            <a:pPr lvl="2" algn="l">
              <a:lnSpc>
                <a:spcPct val="150000"/>
              </a:lnSpc>
            </a:pPr>
            <a:r>
              <a:rPr lang="en-US" sz="2000">
                <a:solidFill>
                  <a:schemeClr val="tx1"/>
                </a:solidFill>
                <a:latin typeface="+mj-lt"/>
              </a:rPr>
              <a:t>Yield Reduction</a:t>
            </a:r>
          </a:p>
          <a:p>
            <a:pPr lvl="2" algn="l">
              <a:lnSpc>
                <a:spcPct val="150000"/>
              </a:lnSpc>
            </a:pPr>
            <a:r>
              <a:rPr lang="en-US" sz="2000">
                <a:solidFill>
                  <a:schemeClr val="tx1"/>
                </a:solidFill>
                <a:latin typeface="+mj-lt"/>
              </a:rPr>
              <a:t>Fear and Stress for Farmers</a:t>
            </a:r>
          </a:p>
          <a:p>
            <a:pPr lvl="2" algn="l">
              <a:lnSpc>
                <a:spcPct val="150000"/>
              </a:lnSpc>
            </a:pPr>
            <a:r>
              <a:rPr lang="en-US" sz="2000">
                <a:solidFill>
                  <a:schemeClr val="tx1"/>
                </a:solidFill>
                <a:latin typeface="+mj-lt"/>
              </a:rPr>
              <a:t>Potential for Crop Disease Spread</a:t>
            </a:r>
          </a:p>
          <a:p>
            <a:pPr algn="l"/>
            <a:endParaRPr lang="en-US" sz="2400">
              <a:solidFill>
                <a:schemeClr val="tx1"/>
              </a:solidFill>
            </a:endParaRPr>
          </a:p>
          <a:p>
            <a:pPr algn="l"/>
            <a:endParaRPr lang="en-US" sz="3200">
              <a:solidFill>
                <a:srgbClr val="00B0F0"/>
              </a:solidFill>
            </a:endParaRPr>
          </a:p>
        </p:txBody>
      </p:sp>
      <p:pic>
        <p:nvPicPr>
          <p:cNvPr id="13" name="Picture 12" descr="A bird in the grass&#10;&#10;Description automatically generated">
            <a:extLst>
              <a:ext uri="{FF2B5EF4-FFF2-40B4-BE49-F238E27FC236}">
                <a16:creationId xmlns:a16="http://schemas.microsoft.com/office/drawing/2014/main" id="{DAB5B997-F624-368C-6801-123D3D094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400" y="4612149"/>
            <a:ext cx="2600325" cy="1762125"/>
          </a:xfrm>
          <a:prstGeom prst="rect">
            <a:avLst/>
          </a:prstGeom>
        </p:spPr>
      </p:pic>
      <p:pic>
        <p:nvPicPr>
          <p:cNvPr id="7" name="Picture 6" descr="A monkey sitting on a tree branch&#10;&#10;Description automatically generated">
            <a:extLst>
              <a:ext uri="{FF2B5EF4-FFF2-40B4-BE49-F238E27FC236}">
                <a16:creationId xmlns:a16="http://schemas.microsoft.com/office/drawing/2014/main" id="{117BFE7B-7625-6106-C3B1-ED4ABFF2D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1149767"/>
            <a:ext cx="2743200" cy="1825475"/>
          </a:xfrm>
          <a:prstGeom prst="rect">
            <a:avLst/>
          </a:prstGeom>
        </p:spPr>
      </p:pic>
      <p:sp>
        <p:nvSpPr>
          <p:cNvPr id="4" name="Rectangle 3">
            <a:extLst>
              <a:ext uri="{FF2B5EF4-FFF2-40B4-BE49-F238E27FC236}">
                <a16:creationId xmlns:a16="http://schemas.microsoft.com/office/drawing/2014/main" id="{4B480FA6-5E25-7EDB-F765-EB1CBF38923F}"/>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 name="Picture 4" descr="A green tick in a box&#10;&#10;Description automatically generated">
            <a:extLst>
              <a:ext uri="{FF2B5EF4-FFF2-40B4-BE49-F238E27FC236}">
                <a16:creationId xmlns:a16="http://schemas.microsoft.com/office/drawing/2014/main" id="{17D741C6-D7E9-8D08-A511-1BF986BB6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3712741"/>
            <a:ext cx="381000" cy="381000"/>
          </a:xfrm>
          <a:prstGeom prst="rect">
            <a:avLst/>
          </a:prstGeom>
        </p:spPr>
      </p:pic>
      <p:pic>
        <p:nvPicPr>
          <p:cNvPr id="6" name="Picture 5" descr="A green tick in a box&#10;&#10;Description automatically generated">
            <a:extLst>
              <a:ext uri="{FF2B5EF4-FFF2-40B4-BE49-F238E27FC236}">
                <a16:creationId xmlns:a16="http://schemas.microsoft.com/office/drawing/2014/main" id="{8778BE70-99B5-47F5-7311-2AC65D4964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4231663"/>
            <a:ext cx="381000" cy="381000"/>
          </a:xfrm>
          <a:prstGeom prst="rect">
            <a:avLst/>
          </a:prstGeom>
        </p:spPr>
      </p:pic>
      <p:pic>
        <p:nvPicPr>
          <p:cNvPr id="8" name="Picture 7" descr="A green tick in a box&#10;&#10;Description automatically generated">
            <a:extLst>
              <a:ext uri="{FF2B5EF4-FFF2-40B4-BE49-F238E27FC236}">
                <a16:creationId xmlns:a16="http://schemas.microsoft.com/office/drawing/2014/main" id="{72EF5942-3F8B-60B3-73AC-D57DE8E062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4750585"/>
            <a:ext cx="381000" cy="381000"/>
          </a:xfrm>
          <a:prstGeom prst="rect">
            <a:avLst/>
          </a:prstGeom>
        </p:spPr>
      </p:pic>
      <p:pic>
        <p:nvPicPr>
          <p:cNvPr id="9" name="Picture 8" descr="A green tick in a box&#10;&#10;Description automatically generated">
            <a:extLst>
              <a:ext uri="{FF2B5EF4-FFF2-40B4-BE49-F238E27FC236}">
                <a16:creationId xmlns:a16="http://schemas.microsoft.com/office/drawing/2014/main" id="{51838717-BE5A-70B0-89CE-3F133965DF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5269507"/>
            <a:ext cx="381000" cy="381000"/>
          </a:xfrm>
          <a:prstGeom prst="rect">
            <a:avLst/>
          </a:prstGeom>
        </p:spPr>
      </p:pic>
      <p:pic>
        <p:nvPicPr>
          <p:cNvPr id="10" name="Picture 11" descr="Close-up of a plant with black spots&#10;&#10;Description automatically generated">
            <a:extLst>
              <a:ext uri="{FF2B5EF4-FFF2-40B4-BE49-F238E27FC236}">
                <a16:creationId xmlns:a16="http://schemas.microsoft.com/office/drawing/2014/main" id="{DF0A50E5-EAA6-907A-F3F5-AD6F75EDD397}"/>
              </a:ext>
            </a:extLst>
          </p:cNvPr>
          <p:cNvPicPr>
            <a:picLocks noChangeAspect="1"/>
          </p:cNvPicPr>
          <p:nvPr/>
        </p:nvPicPr>
        <p:blipFill>
          <a:blip r:embed="rId5"/>
          <a:stretch>
            <a:fillRect/>
          </a:stretch>
        </p:blipFill>
        <p:spPr>
          <a:xfrm>
            <a:off x="7072959" y="2490964"/>
            <a:ext cx="1752600" cy="2609850"/>
          </a:xfrm>
          <a:prstGeom prst="rect">
            <a:avLst/>
          </a:prstGeom>
        </p:spPr>
      </p:pic>
    </p:spTree>
    <p:extLst>
      <p:ext uri="{BB962C8B-B14F-4D97-AF65-F5344CB8AC3E}">
        <p14:creationId xmlns:p14="http://schemas.microsoft.com/office/powerpoint/2010/main" val="4150955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latin typeface="Adobe Devanagari"/>
              </a:rPr>
              <a:t>IT20606756 | Senanayake p.m. </a:t>
            </a:r>
            <a:endParaRPr lang="en-US" err="1"/>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rgbClr val="888888"/>
                </a:solidFill>
                <a:ea typeface="Cambria"/>
              </a:rPr>
              <a:t>Bachelor of Science (Hons) in Information Technology </a:t>
            </a:r>
            <a:endParaRPr lang="en-US">
              <a:solidFill>
                <a:srgbClr val="898989"/>
              </a:solidFill>
              <a:ea typeface="Cambria"/>
            </a:endParaRPr>
          </a:p>
          <a:p>
            <a:r>
              <a:rPr lang="en-US">
                <a:solidFill>
                  <a:srgbClr val="888888"/>
                </a:solidFill>
                <a:ea typeface="Cambria"/>
              </a:rPr>
              <a:t>Specializing in Data Science</a:t>
            </a:r>
            <a:endParaRPr lang="en-US">
              <a:ea typeface="Cambria"/>
            </a:endParaRPr>
          </a:p>
          <a:p>
            <a:endParaRPr lang="en-US">
              <a:ea typeface="Cambria"/>
            </a:endParaRP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ea typeface="+mn-lt"/>
                <a:cs typeface="+mn-lt"/>
              </a:rPr>
              <a:t>TMP-2023-24-074</a:t>
            </a:r>
            <a:endParaRPr lang="en-US" sz="1800" b="0">
              <a:solidFill>
                <a:schemeClr val="tx1"/>
              </a:solidFill>
              <a:ea typeface="Cambria"/>
            </a:endParaRPr>
          </a:p>
        </p:txBody>
      </p:sp>
      <p:pic>
        <p:nvPicPr>
          <p:cNvPr id="2" name="Picture 2" descr="A person with a beard and a red tie&#10;&#10;Description automatically generated">
            <a:extLst>
              <a:ext uri="{FF2B5EF4-FFF2-40B4-BE49-F238E27FC236}">
                <a16:creationId xmlns:a16="http://schemas.microsoft.com/office/drawing/2014/main" id="{FC7341B6-C5AE-788D-C019-C508E8308902}"/>
              </a:ext>
            </a:extLst>
          </p:cNvPr>
          <p:cNvPicPr>
            <a:picLocks noChangeAspect="1"/>
          </p:cNvPicPr>
          <p:nvPr/>
        </p:nvPicPr>
        <p:blipFill>
          <a:blip r:embed="rId2"/>
          <a:stretch>
            <a:fillRect/>
          </a:stretch>
        </p:blipFill>
        <p:spPr>
          <a:xfrm>
            <a:off x="9684587" y="43728"/>
            <a:ext cx="2455653" cy="2543602"/>
          </a:xfrm>
          <a:prstGeom prst="rect">
            <a:avLst/>
          </a:prstGeom>
        </p:spPr>
      </p:pic>
      <p:sp>
        <p:nvSpPr>
          <p:cNvPr id="7" name="Text Placeholder 5">
            <a:extLst>
              <a:ext uri="{FF2B5EF4-FFF2-40B4-BE49-F238E27FC236}">
                <a16:creationId xmlns:a16="http://schemas.microsoft.com/office/drawing/2014/main" id="{854A5A69-1772-B374-7A20-7EA071D1C91B}"/>
              </a:ext>
            </a:extLst>
          </p:cNvPr>
          <p:cNvSpPr txBox="1">
            <a:spLocks/>
          </p:cNvSpPr>
          <p:nvPr/>
        </p:nvSpPr>
        <p:spPr>
          <a:xfrm>
            <a:off x="957333" y="3038190"/>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a:solidFill>
                  <a:srgbClr val="888888"/>
                </a:solidFill>
                <a:ea typeface="Cambria"/>
              </a:rPr>
              <a:t>Topic  - Analyzing data to elaborate on </a:t>
            </a:r>
            <a:r>
              <a:rPr lang="en-GB">
                <a:solidFill>
                  <a:srgbClr val="898989"/>
                </a:solidFill>
                <a:ea typeface="Cambria"/>
              </a:rPr>
              <a:t>macaque </a:t>
            </a:r>
            <a:r>
              <a:rPr lang="en-US">
                <a:solidFill>
                  <a:srgbClr val="888888"/>
                </a:solidFill>
                <a:ea typeface="Cambria"/>
              </a:rPr>
              <a:t>monkey prevalence and behavior patterns</a:t>
            </a:r>
          </a:p>
          <a:p>
            <a:endParaRPr lang="en-US">
              <a:ea typeface="Cambria"/>
            </a:endParaRPr>
          </a:p>
        </p:txBody>
      </p:sp>
    </p:spTree>
    <p:extLst>
      <p:ext uri="{BB962C8B-B14F-4D97-AF65-F5344CB8AC3E}">
        <p14:creationId xmlns:p14="http://schemas.microsoft.com/office/powerpoint/2010/main" val="2378950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900">
                <a:latin typeface="Adobe Devanagari"/>
              </a:rPr>
              <a:t>Introduction and Background</a:t>
            </a:r>
          </a:p>
          <a:p>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549729" y="864011"/>
            <a:ext cx="11684000" cy="4060167"/>
          </a:xfrm>
        </p:spPr>
        <p:txBody>
          <a:bodyPr vert="horz" lIns="91440" tIns="45720" rIns="91440" bIns="45720" rtlCol="0" anchor="t">
            <a:normAutofit/>
          </a:bodyPr>
          <a:lstStyle/>
          <a:p>
            <a:pPr marL="457200" indent="-457200">
              <a:buFont typeface="Wingdings" pitchFamily="34" charset="0"/>
              <a:buChar char="§"/>
            </a:pPr>
            <a:r>
              <a:rPr lang="en-US">
                <a:latin typeface="Calibri"/>
                <a:ea typeface="+mn-lt"/>
                <a:cs typeface="+mn-lt"/>
              </a:rPr>
              <a:t>Do you think that there may be a group of monkeys who are in the habit of damaging crops?</a:t>
            </a:r>
            <a:endParaRPr lang="en-US">
              <a:latin typeface="Calibri"/>
              <a:ea typeface="+mn-lt"/>
              <a:cs typeface="Calibri"/>
            </a:endParaRPr>
          </a:p>
          <a:p>
            <a:pPr marL="457200" indent="-457200">
              <a:buFont typeface="Wingdings" pitchFamily="34" charset="0"/>
              <a:buChar char="§"/>
            </a:pPr>
            <a:r>
              <a:rPr lang="en-US">
                <a:latin typeface="Calibri"/>
                <a:ea typeface="+mn-lt"/>
                <a:cs typeface="+mn-lt"/>
              </a:rPr>
              <a:t>The number of monkeys coming day by day is increasing and not decreasing.</a:t>
            </a:r>
          </a:p>
          <a:p>
            <a:pPr marL="457200" indent="-457200">
              <a:buFont typeface="Wingdings" pitchFamily="34" charset="0"/>
              <a:buChar char="§"/>
            </a:pPr>
            <a:r>
              <a:rPr lang="en-US">
                <a:latin typeface="Calibri"/>
                <a:ea typeface="+mn-lt"/>
                <a:cs typeface="+mn-lt"/>
              </a:rPr>
              <a:t>So, if we have some understanding about the directions and behavior they come from, I think we can increase the expected results from this research project.</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sp>
        <p:nvSpPr>
          <p:cNvPr id="3" name="Rectangle 2">
            <a:extLst>
              <a:ext uri="{FF2B5EF4-FFF2-40B4-BE49-F238E27FC236}">
                <a16:creationId xmlns:a16="http://schemas.microsoft.com/office/drawing/2014/main" id="{D2CED60D-6C49-2E11-1A45-3971BBBF4591}"/>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7" name="Picture 7" descr="A cartoon monkey from a tree&#10;&#10;Description automatically generated">
            <a:extLst>
              <a:ext uri="{FF2B5EF4-FFF2-40B4-BE49-F238E27FC236}">
                <a16:creationId xmlns:a16="http://schemas.microsoft.com/office/drawing/2014/main" id="{1C7604EF-95BA-0B84-B463-413C8D2ABFEE}"/>
              </a:ext>
            </a:extLst>
          </p:cNvPr>
          <p:cNvPicPr>
            <a:picLocks noChangeAspect="1"/>
          </p:cNvPicPr>
          <p:nvPr/>
        </p:nvPicPr>
        <p:blipFill>
          <a:blip r:embed="rId2"/>
          <a:stretch>
            <a:fillRect/>
          </a:stretch>
        </p:blipFill>
        <p:spPr>
          <a:xfrm>
            <a:off x="10074317" y="3907442"/>
            <a:ext cx="2108714" cy="2736558"/>
          </a:xfrm>
          <a:prstGeom prst="rect">
            <a:avLst/>
          </a:prstGeom>
        </p:spPr>
      </p:pic>
    </p:spTree>
    <p:extLst>
      <p:ext uri="{BB962C8B-B14F-4D97-AF65-F5344CB8AC3E}">
        <p14:creationId xmlns:p14="http://schemas.microsoft.com/office/powerpoint/2010/main" val="507960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AFD4-92D6-4E3C-E897-5C0E8B163F70}"/>
              </a:ext>
            </a:extLst>
          </p:cNvPr>
          <p:cNvSpPr>
            <a:spLocks noGrp="1"/>
          </p:cNvSpPr>
          <p:nvPr>
            <p:ph type="title"/>
          </p:nvPr>
        </p:nvSpPr>
        <p:spPr/>
        <p:txBody>
          <a:bodyPr/>
          <a:lstStyle/>
          <a:p>
            <a:pPr algn="l"/>
            <a:r>
              <a:rPr lang="en-GB" dirty="0"/>
              <a:t>References</a:t>
            </a:r>
            <a:endParaRPr lang="en-US" dirty="0"/>
          </a:p>
        </p:txBody>
      </p:sp>
      <p:sp>
        <p:nvSpPr>
          <p:cNvPr id="3" name="Content Placeholder 2">
            <a:extLst>
              <a:ext uri="{FF2B5EF4-FFF2-40B4-BE49-F238E27FC236}">
                <a16:creationId xmlns:a16="http://schemas.microsoft.com/office/drawing/2014/main" id="{04B93CEB-58E1-DCC3-BEC9-99476E1705A4}"/>
              </a:ext>
            </a:extLst>
          </p:cNvPr>
          <p:cNvSpPr>
            <a:spLocks noGrp="1"/>
          </p:cNvSpPr>
          <p:nvPr>
            <p:ph idx="1"/>
          </p:nvPr>
        </p:nvSpPr>
        <p:spPr/>
        <p:txBody>
          <a:bodyPr vert="horz" lIns="91440" tIns="45720" rIns="91440" bIns="45720" rtlCol="0" anchor="t">
            <a:normAutofit/>
          </a:bodyPr>
          <a:lstStyle/>
          <a:p>
            <a:pPr marL="0" indent="0" algn="just">
              <a:buNone/>
            </a:pPr>
            <a:r>
              <a:rPr lang="en-GB" sz="1800">
                <a:latin typeface="Calibri"/>
                <a:ea typeface="+mn-lt"/>
                <a:cs typeface="+mn-lt"/>
              </a:rPr>
              <a:t>[1] Bayne K.A.L., H. Mainzer, S. Dexter, G. Campbell, F. Yamada, and S. Suomi. 1991. The reduction of abnormal </a:t>
            </a:r>
            <a:r>
              <a:rPr lang="en-GB" sz="1800" err="1">
                <a:latin typeface="Calibri"/>
                <a:ea typeface="+mn-lt"/>
                <a:cs typeface="+mn-lt"/>
              </a:rPr>
              <a:t>behaviors</a:t>
            </a:r>
            <a:r>
              <a:rPr lang="en-GB" sz="1800">
                <a:latin typeface="Calibri"/>
                <a:ea typeface="+mn-lt"/>
                <a:cs typeface="+mn-lt"/>
              </a:rPr>
              <a:t> in individually housed rhesus monkeys (Macaca mulatta) with a foraging grooming board. Am J </a:t>
            </a:r>
            <a:r>
              <a:rPr lang="en-GB" sz="1800" err="1">
                <a:latin typeface="Calibri"/>
                <a:ea typeface="+mn-lt"/>
                <a:cs typeface="+mn-lt"/>
              </a:rPr>
              <a:t>Primatol</a:t>
            </a:r>
            <a:r>
              <a:rPr lang="en-GB" sz="1800" dirty="0">
                <a:latin typeface="Calibri"/>
                <a:ea typeface="+mn-lt"/>
                <a:cs typeface="+mn-lt"/>
              </a:rPr>
              <a:t> 23:23–35. [PubMed]</a:t>
            </a:r>
            <a:endParaRPr lang="en-US">
              <a:ea typeface="Cambria"/>
            </a:endParaRPr>
          </a:p>
          <a:p>
            <a:pPr algn="just"/>
            <a:endParaRPr lang="en-GB" sz="1800" dirty="0">
              <a:solidFill>
                <a:srgbClr val="000000"/>
              </a:solidFill>
              <a:latin typeface="Calibri"/>
              <a:ea typeface="Cambria"/>
              <a:cs typeface="Open Sans"/>
            </a:endParaRPr>
          </a:p>
          <a:p>
            <a:pPr marL="0" indent="0" algn="just">
              <a:buNone/>
            </a:pPr>
            <a:r>
              <a:rPr lang="en-GB" sz="1800">
                <a:solidFill>
                  <a:srgbClr val="1C1D1E"/>
                </a:solidFill>
                <a:latin typeface="Calibri"/>
                <a:ea typeface="Open Sans"/>
                <a:cs typeface="Open Sans"/>
              </a:rPr>
              <a:t>[2] Lutz, C.K., Davis, E.B., Ruggiero, A.M. and Suomi, S.J. (2007), Early predictors of self-biting in socially-housed rhesus </a:t>
            </a:r>
            <a:r>
              <a:rPr lang="en-GB" sz="1800" dirty="0">
                <a:solidFill>
                  <a:srgbClr val="1C1D1E"/>
                </a:solidFill>
                <a:latin typeface="Calibri"/>
                <a:ea typeface="Open Sans"/>
                <a:cs typeface="Open Sans"/>
              </a:rPr>
              <a:t>macaques (</a:t>
            </a:r>
            <a:r>
              <a:rPr lang="en-GB" sz="1800" i="1" dirty="0">
                <a:solidFill>
                  <a:srgbClr val="1C1D1E"/>
                </a:solidFill>
                <a:latin typeface="Calibri"/>
                <a:ea typeface="Open Sans"/>
                <a:cs typeface="Open Sans"/>
              </a:rPr>
              <a:t>Macaca mulatta</a:t>
            </a:r>
            <a:r>
              <a:rPr lang="en-GB" sz="1800">
                <a:solidFill>
                  <a:srgbClr val="1C1D1E"/>
                </a:solidFill>
                <a:latin typeface="Calibri"/>
                <a:ea typeface="Open Sans"/>
                <a:cs typeface="Open Sans"/>
              </a:rPr>
              <a:t>). Am. J. </a:t>
            </a:r>
            <a:r>
              <a:rPr lang="en-GB" sz="1800" err="1">
                <a:solidFill>
                  <a:srgbClr val="1C1D1E"/>
                </a:solidFill>
                <a:latin typeface="Calibri"/>
                <a:ea typeface="Open Sans"/>
                <a:cs typeface="Open Sans"/>
              </a:rPr>
              <a:t>Primatol</a:t>
            </a:r>
            <a:r>
              <a:rPr lang="en-GB" sz="1800" dirty="0">
                <a:solidFill>
                  <a:srgbClr val="1C1D1E"/>
                </a:solidFill>
                <a:latin typeface="Calibri"/>
                <a:ea typeface="Open Sans"/>
                <a:cs typeface="Open Sans"/>
              </a:rPr>
              <a:t>., 69: 584-590. </a:t>
            </a:r>
            <a:r>
              <a:rPr lang="en-GB" sz="1800" dirty="0">
                <a:solidFill>
                  <a:srgbClr val="005274"/>
                </a:solidFill>
                <a:latin typeface="Calibri"/>
                <a:ea typeface="Open Sans"/>
                <a:cs typeface="Open Sans"/>
                <a:hlinkClick r:id="rId2"/>
              </a:rPr>
              <a:t>https://doi.org/10.1002/ajp.20370</a:t>
            </a:r>
            <a:endParaRPr lang="en-GB" sz="1800" dirty="0">
              <a:solidFill>
                <a:srgbClr val="000000"/>
              </a:solidFill>
              <a:latin typeface="Calibri"/>
              <a:ea typeface="Cambria"/>
              <a:cs typeface="Open Sans"/>
            </a:endParaRPr>
          </a:p>
          <a:p>
            <a:pPr marL="0" indent="0" algn="just">
              <a:buNone/>
            </a:pPr>
            <a:endParaRPr lang="en-GB" sz="1800" dirty="0">
              <a:solidFill>
                <a:srgbClr val="000000"/>
              </a:solidFill>
              <a:latin typeface="Calibri"/>
              <a:ea typeface="Cambria"/>
              <a:cs typeface="Open Sans"/>
            </a:endParaRPr>
          </a:p>
          <a:p>
            <a:pPr marL="0" indent="0" algn="just">
              <a:buNone/>
            </a:pPr>
            <a:r>
              <a:rPr lang="en-GB" sz="1800">
                <a:solidFill>
                  <a:srgbClr val="1C1D1E"/>
                </a:solidFill>
                <a:latin typeface="Calibri"/>
                <a:ea typeface="Open Sans"/>
                <a:cs typeface="Open Sans"/>
              </a:rPr>
              <a:t>[3] Fuentes, A. (2006), Human culture and monkey </a:t>
            </a:r>
            <a:r>
              <a:rPr lang="en-GB" sz="1800" err="1">
                <a:solidFill>
                  <a:srgbClr val="1C1D1E"/>
                </a:solidFill>
                <a:latin typeface="Calibri"/>
                <a:ea typeface="Open Sans"/>
                <a:cs typeface="Open Sans"/>
              </a:rPr>
              <a:t>behavior</a:t>
            </a:r>
            <a:r>
              <a:rPr lang="en-GB" sz="1800" dirty="0">
                <a:solidFill>
                  <a:srgbClr val="1C1D1E"/>
                </a:solidFill>
                <a:latin typeface="Calibri"/>
                <a:ea typeface="Open Sans"/>
                <a:cs typeface="Open Sans"/>
              </a:rPr>
              <a:t>: assessing the contexts of potential pathogen transmission </a:t>
            </a:r>
            <a:r>
              <a:rPr lang="en-GB" sz="1800">
                <a:solidFill>
                  <a:srgbClr val="1C1D1E"/>
                </a:solidFill>
                <a:latin typeface="Calibri"/>
                <a:ea typeface="Open Sans"/>
                <a:cs typeface="Open Sans"/>
              </a:rPr>
              <a:t>between macaques and humans. Am. J. </a:t>
            </a:r>
            <a:r>
              <a:rPr lang="en-GB" sz="1800" err="1">
                <a:solidFill>
                  <a:srgbClr val="1C1D1E"/>
                </a:solidFill>
                <a:latin typeface="Calibri"/>
                <a:ea typeface="Open Sans"/>
                <a:cs typeface="Open Sans"/>
              </a:rPr>
              <a:t>Primatol</a:t>
            </a:r>
            <a:r>
              <a:rPr lang="en-GB" sz="1800" dirty="0">
                <a:solidFill>
                  <a:srgbClr val="1C1D1E"/>
                </a:solidFill>
                <a:latin typeface="Calibri"/>
                <a:ea typeface="Open Sans"/>
                <a:cs typeface="Open Sans"/>
              </a:rPr>
              <a:t>., 68: 880-896. </a:t>
            </a:r>
            <a:r>
              <a:rPr lang="en-GB" sz="1800" dirty="0">
                <a:solidFill>
                  <a:srgbClr val="005274"/>
                </a:solidFill>
                <a:latin typeface="Calibri"/>
                <a:ea typeface="Open Sans"/>
                <a:cs typeface="Open Sans"/>
                <a:hlinkClick r:id="rId3"/>
              </a:rPr>
              <a:t>https://doi.org/10.1002/ajp.20295</a:t>
            </a:r>
          </a:p>
          <a:p>
            <a:pPr algn="just"/>
            <a:endParaRPr lang="en-GB" sz="1800" dirty="0">
              <a:solidFill>
                <a:srgbClr val="1C1D1E"/>
              </a:solidFill>
              <a:latin typeface="Calibri"/>
              <a:ea typeface="Open Sans"/>
              <a:cs typeface="Open Sans"/>
            </a:endParaRPr>
          </a:p>
          <a:p>
            <a:pPr marL="0" indent="0" algn="just">
              <a:buNone/>
            </a:pPr>
            <a:r>
              <a:rPr lang="en-GB" sz="1800">
                <a:solidFill>
                  <a:srgbClr val="1C1D1E"/>
                </a:solidFill>
                <a:latin typeface="Calibri"/>
                <a:ea typeface="Open Sans"/>
                <a:cs typeface="Open Sans"/>
              </a:rPr>
              <a:t>[4] Kaburu, SSK, Marty, PR, Beisner, B, et al. Rates of human–macaque interactions affect grooming </a:t>
            </a:r>
            <a:r>
              <a:rPr lang="en-GB" sz="1800" err="1">
                <a:solidFill>
                  <a:srgbClr val="1C1D1E"/>
                </a:solidFill>
                <a:latin typeface="Calibri"/>
                <a:ea typeface="Open Sans"/>
                <a:cs typeface="Open Sans"/>
              </a:rPr>
              <a:t>behavior</a:t>
            </a:r>
            <a:r>
              <a:rPr lang="en-GB" sz="1800" dirty="0">
                <a:solidFill>
                  <a:srgbClr val="1C1D1E"/>
                </a:solidFill>
                <a:latin typeface="Calibri"/>
                <a:ea typeface="Open Sans"/>
                <a:cs typeface="Open Sans"/>
              </a:rPr>
              <a:t> among urban-dwelling rhesus macaques (</a:t>
            </a:r>
            <a:r>
              <a:rPr lang="en-GB" sz="1800" i="1" dirty="0">
                <a:solidFill>
                  <a:srgbClr val="1C1D1E"/>
                </a:solidFill>
                <a:latin typeface="Calibri"/>
                <a:ea typeface="Open Sans"/>
                <a:cs typeface="Open Sans"/>
              </a:rPr>
              <a:t>Macaca mulatta</a:t>
            </a:r>
            <a:r>
              <a:rPr lang="en-GB" sz="1800" dirty="0">
                <a:solidFill>
                  <a:srgbClr val="1C1D1E"/>
                </a:solidFill>
                <a:latin typeface="Calibri"/>
                <a:ea typeface="Open Sans"/>
                <a:cs typeface="Open Sans"/>
              </a:rPr>
              <a:t>). </a:t>
            </a:r>
            <a:r>
              <a:rPr lang="en-GB" sz="1800" i="1">
                <a:solidFill>
                  <a:srgbClr val="1C1D1E"/>
                </a:solidFill>
                <a:latin typeface="Calibri"/>
                <a:ea typeface="Open Sans"/>
                <a:cs typeface="Open Sans"/>
              </a:rPr>
              <a:t>Am J Phys </a:t>
            </a:r>
            <a:r>
              <a:rPr lang="en-GB" sz="1800" i="1" err="1">
                <a:solidFill>
                  <a:srgbClr val="1C1D1E"/>
                </a:solidFill>
                <a:latin typeface="Calibri"/>
                <a:ea typeface="Open Sans"/>
                <a:cs typeface="Open Sans"/>
              </a:rPr>
              <a:t>Anthropol</a:t>
            </a:r>
            <a:r>
              <a:rPr lang="en-GB" sz="1800" dirty="0">
                <a:solidFill>
                  <a:srgbClr val="1C1D1E"/>
                </a:solidFill>
                <a:latin typeface="Calibri"/>
                <a:ea typeface="Open Sans"/>
                <a:cs typeface="Open Sans"/>
              </a:rPr>
              <a:t>. 2019; 168: 92–103. </a:t>
            </a:r>
            <a:r>
              <a:rPr lang="en-GB" sz="1800" dirty="0">
                <a:solidFill>
                  <a:srgbClr val="005274"/>
                </a:solidFill>
                <a:latin typeface="Calibri"/>
                <a:ea typeface="Open Sans"/>
                <a:cs typeface="Open Sans"/>
                <a:hlinkClick r:id="rId4"/>
              </a:rPr>
              <a:t>https://doi.org/10.1002/ajpa.23722</a:t>
            </a:r>
            <a:endParaRPr lang="en-GB" sz="1800">
              <a:solidFill>
                <a:srgbClr val="005274"/>
              </a:solidFill>
              <a:latin typeface="Calibri"/>
              <a:ea typeface="Open Sans"/>
              <a:cs typeface="Open Sans"/>
            </a:endParaRPr>
          </a:p>
          <a:p>
            <a:pPr algn="just"/>
            <a:endParaRPr lang="en-GB" sz="2400" dirty="0">
              <a:solidFill>
                <a:srgbClr val="005274"/>
              </a:solidFill>
              <a:latin typeface="Calibri"/>
              <a:ea typeface="Open Sans"/>
              <a:cs typeface="Open Sans"/>
            </a:endParaRPr>
          </a:p>
          <a:p>
            <a:pPr marL="0" indent="0" algn="just">
              <a:buNone/>
            </a:pPr>
            <a:r>
              <a:rPr lang="en-GB" sz="1800">
                <a:solidFill>
                  <a:srgbClr val="1C1D1E"/>
                </a:solidFill>
                <a:latin typeface="Calibri"/>
                <a:ea typeface="Open Sans"/>
                <a:cs typeface="Open Sans"/>
              </a:rPr>
              <a:t>[5] Sha, J.C.M., </a:t>
            </a:r>
            <a:r>
              <a:rPr lang="en-GB" sz="1800" err="1">
                <a:solidFill>
                  <a:srgbClr val="1C1D1E"/>
                </a:solidFill>
                <a:latin typeface="Calibri"/>
                <a:ea typeface="Open Sans"/>
                <a:cs typeface="Open Sans"/>
              </a:rPr>
              <a:t>Gumert</a:t>
            </a:r>
            <a:r>
              <a:rPr lang="en-GB" sz="1800" dirty="0">
                <a:solidFill>
                  <a:srgbClr val="1C1D1E"/>
                </a:solidFill>
                <a:latin typeface="Calibri"/>
                <a:ea typeface="Open Sans"/>
                <a:cs typeface="Open Sans"/>
              </a:rPr>
              <a:t>, M.D., Lee, B.P.Y.-H., Jones-Engel, L., Chan, S. and Fuentes, A. (2009), Macaque–human interactions </a:t>
            </a:r>
            <a:r>
              <a:rPr lang="en-GB" sz="1800">
                <a:solidFill>
                  <a:srgbClr val="1C1D1E"/>
                </a:solidFill>
                <a:latin typeface="Calibri"/>
                <a:ea typeface="Open Sans"/>
                <a:cs typeface="Open Sans"/>
              </a:rPr>
              <a:t>and the societal perceptions of macaques in Singapore. Am. J. </a:t>
            </a:r>
            <a:r>
              <a:rPr lang="en-GB" sz="1800" err="1">
                <a:solidFill>
                  <a:srgbClr val="1C1D1E"/>
                </a:solidFill>
                <a:latin typeface="Calibri"/>
                <a:ea typeface="Open Sans"/>
                <a:cs typeface="Open Sans"/>
              </a:rPr>
              <a:t>Primatol</a:t>
            </a:r>
            <a:r>
              <a:rPr lang="en-GB" sz="1800" dirty="0">
                <a:solidFill>
                  <a:srgbClr val="1C1D1E"/>
                </a:solidFill>
                <a:latin typeface="Calibri"/>
                <a:ea typeface="Open Sans"/>
                <a:cs typeface="Open Sans"/>
              </a:rPr>
              <a:t>., 71: 825-839. </a:t>
            </a:r>
            <a:r>
              <a:rPr lang="en-GB" sz="1800" dirty="0">
                <a:solidFill>
                  <a:srgbClr val="005274"/>
                </a:solidFill>
                <a:latin typeface="Calibri"/>
                <a:ea typeface="Open Sans"/>
                <a:cs typeface="Open Sans"/>
                <a:hlinkClick r:id="rId5"/>
              </a:rPr>
              <a:t>https://doi.org/10.1002/ajp.20710</a:t>
            </a:r>
            <a:endParaRPr lang="en-GB" sz="1800" dirty="0">
              <a:solidFill>
                <a:srgbClr val="005274"/>
              </a:solidFill>
              <a:latin typeface="Calibri"/>
              <a:ea typeface="Open Sans"/>
              <a:cs typeface="Open Sans"/>
            </a:endParaRPr>
          </a:p>
        </p:txBody>
      </p:sp>
    </p:spTree>
    <p:extLst>
      <p:ext uri="{BB962C8B-B14F-4D97-AF65-F5344CB8AC3E}">
        <p14:creationId xmlns:p14="http://schemas.microsoft.com/office/powerpoint/2010/main" val="3101479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Research Gap</a:t>
            </a:r>
            <a:endParaRPr lang="en-US"/>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sp>
        <p:nvSpPr>
          <p:cNvPr id="3" name="Rectangle 2">
            <a:extLst>
              <a:ext uri="{FF2B5EF4-FFF2-40B4-BE49-F238E27FC236}">
                <a16:creationId xmlns:a16="http://schemas.microsoft.com/office/drawing/2014/main" id="{8F898CB6-D541-AC2E-084D-66316D9ABF7C}"/>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6" name="Rectangle: Rounded Corners 5">
            <a:extLst>
              <a:ext uri="{FF2B5EF4-FFF2-40B4-BE49-F238E27FC236}">
                <a16:creationId xmlns:a16="http://schemas.microsoft.com/office/drawing/2014/main" id="{2ED3FDBA-F150-7216-AC4D-2FDFC3B036C0}"/>
              </a:ext>
            </a:extLst>
          </p:cNvPr>
          <p:cNvSpPr/>
          <p:nvPr/>
        </p:nvSpPr>
        <p:spPr>
          <a:xfrm>
            <a:off x="1557856" y="1290483"/>
            <a:ext cx="7496864" cy="3663675"/>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457200" indent="-457200" algn="ctr">
              <a:buFont typeface="Wingdings"/>
              <a:buChar char="ü"/>
            </a:pPr>
            <a:r>
              <a:rPr lang="en-US" sz="3200" dirty="0">
                <a:latin typeface="Calibri"/>
                <a:ea typeface="Cambria"/>
                <a:cs typeface="Calibri"/>
              </a:rPr>
              <a:t>Predict the future risk to the farmer by analyzing macaque monkey's </a:t>
            </a:r>
            <a:r>
              <a:rPr lang="en-US" sz="3200" dirty="0">
                <a:solidFill>
                  <a:srgbClr val="000000"/>
                </a:solidFill>
                <a:latin typeface="Calibri"/>
                <a:ea typeface="Cambria"/>
                <a:cs typeface="Calibri"/>
              </a:rPr>
              <a:t>presence and behavior patterns.</a:t>
            </a:r>
            <a:endParaRPr lang="en-US">
              <a:ea typeface="Cambria"/>
            </a:endParaRPr>
          </a:p>
          <a:p>
            <a:pPr algn="ctr"/>
            <a:endParaRPr lang="en-US" sz="3200" dirty="0">
              <a:latin typeface="Calibri"/>
              <a:ea typeface="Cambria"/>
              <a:cs typeface="Calibri"/>
            </a:endParaRPr>
          </a:p>
          <a:p>
            <a:pPr marL="457200" indent="-457200" algn="ctr">
              <a:buFont typeface="Wingdings"/>
              <a:buChar char="ü"/>
            </a:pPr>
            <a:r>
              <a:rPr lang="en-US" sz="3200" dirty="0">
                <a:latin typeface="Calibri"/>
                <a:ea typeface="Cambria"/>
                <a:cs typeface="Calibri"/>
              </a:rPr>
              <a:t>Demonstration of monkey distribution and behavior through data visualization.</a:t>
            </a:r>
          </a:p>
        </p:txBody>
      </p:sp>
      <p:pic>
        <p:nvPicPr>
          <p:cNvPr id="7" name="Picture 12" descr="A cartoon of a monkey&#10;&#10;Description automatically generated">
            <a:extLst>
              <a:ext uri="{FF2B5EF4-FFF2-40B4-BE49-F238E27FC236}">
                <a16:creationId xmlns:a16="http://schemas.microsoft.com/office/drawing/2014/main" id="{08F3EC31-8DC4-1DFF-A3FE-9D7BE1BF6209}"/>
              </a:ext>
            </a:extLst>
          </p:cNvPr>
          <p:cNvPicPr>
            <a:picLocks noChangeAspect="1"/>
          </p:cNvPicPr>
          <p:nvPr/>
        </p:nvPicPr>
        <p:blipFill>
          <a:blip r:embed="rId2"/>
          <a:stretch>
            <a:fillRect/>
          </a:stretch>
        </p:blipFill>
        <p:spPr>
          <a:xfrm>
            <a:off x="8770943" y="3523548"/>
            <a:ext cx="2743200" cy="2743200"/>
          </a:xfrm>
          <a:prstGeom prst="rect">
            <a:avLst/>
          </a:prstGeom>
        </p:spPr>
      </p:pic>
    </p:spTree>
    <p:extLst>
      <p:ext uri="{BB962C8B-B14F-4D97-AF65-F5344CB8AC3E}">
        <p14:creationId xmlns:p14="http://schemas.microsoft.com/office/powerpoint/2010/main" val="2088108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Research Gap</a:t>
            </a:r>
            <a:endParaRPr lang="en-US"/>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sp>
        <p:nvSpPr>
          <p:cNvPr id="3" name="Rectangle 2">
            <a:extLst>
              <a:ext uri="{FF2B5EF4-FFF2-40B4-BE49-F238E27FC236}">
                <a16:creationId xmlns:a16="http://schemas.microsoft.com/office/drawing/2014/main" id="{8F898CB6-D541-AC2E-084D-66316D9ABF7C}"/>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graphicFrame>
        <p:nvGraphicFramePr>
          <p:cNvPr id="8" name="Table 4">
            <a:extLst>
              <a:ext uri="{FF2B5EF4-FFF2-40B4-BE49-F238E27FC236}">
                <a16:creationId xmlns:a16="http://schemas.microsoft.com/office/drawing/2014/main" id="{4F9E5D49-5102-A6D0-4AA8-4CB6005F50DF}"/>
              </a:ext>
            </a:extLst>
          </p:cNvPr>
          <p:cNvGraphicFramePr>
            <a:graphicFrameLocks noGrp="1"/>
          </p:cNvGraphicFramePr>
          <p:nvPr>
            <p:extLst>
              <p:ext uri="{D42A27DB-BD31-4B8C-83A1-F6EECF244321}">
                <p14:modId xmlns:p14="http://schemas.microsoft.com/office/powerpoint/2010/main" val="2903528411"/>
              </p:ext>
            </p:extLst>
          </p:nvPr>
        </p:nvGraphicFramePr>
        <p:xfrm>
          <a:off x="345056" y="1207698"/>
          <a:ext cx="9178625" cy="4912740"/>
        </p:xfrm>
        <a:graphic>
          <a:graphicData uri="http://schemas.openxmlformats.org/drawingml/2006/table">
            <a:tbl>
              <a:tblPr firstRow="1" bandRow="1">
                <a:tableStyleId>{7DF18680-E054-41AD-8BC1-D1AEF772440D}</a:tableStyleId>
              </a:tblPr>
              <a:tblGrid>
                <a:gridCol w="1767191">
                  <a:extLst>
                    <a:ext uri="{9D8B030D-6E8A-4147-A177-3AD203B41FA5}">
                      <a16:colId xmlns:a16="http://schemas.microsoft.com/office/drawing/2014/main" val="1634415005"/>
                    </a:ext>
                  </a:extLst>
                </a:gridCol>
                <a:gridCol w="1248382">
                  <a:extLst>
                    <a:ext uri="{9D8B030D-6E8A-4147-A177-3AD203B41FA5}">
                      <a16:colId xmlns:a16="http://schemas.microsoft.com/office/drawing/2014/main" val="314166743"/>
                    </a:ext>
                  </a:extLst>
                </a:gridCol>
                <a:gridCol w="1166535">
                  <a:extLst>
                    <a:ext uri="{9D8B030D-6E8A-4147-A177-3AD203B41FA5}">
                      <a16:colId xmlns:a16="http://schemas.microsoft.com/office/drawing/2014/main" val="3746368303"/>
                    </a:ext>
                  </a:extLst>
                </a:gridCol>
                <a:gridCol w="1283747">
                  <a:extLst>
                    <a:ext uri="{9D8B030D-6E8A-4147-A177-3AD203B41FA5}">
                      <a16:colId xmlns:a16="http://schemas.microsoft.com/office/drawing/2014/main" val="2916887482"/>
                    </a:ext>
                  </a:extLst>
                </a:gridCol>
                <a:gridCol w="1297853">
                  <a:extLst>
                    <a:ext uri="{9D8B030D-6E8A-4147-A177-3AD203B41FA5}">
                      <a16:colId xmlns:a16="http://schemas.microsoft.com/office/drawing/2014/main" val="4198513238"/>
                    </a:ext>
                  </a:extLst>
                </a:gridCol>
                <a:gridCol w="1297853">
                  <a:extLst>
                    <a:ext uri="{9D8B030D-6E8A-4147-A177-3AD203B41FA5}">
                      <a16:colId xmlns:a16="http://schemas.microsoft.com/office/drawing/2014/main" val="567592954"/>
                    </a:ext>
                  </a:extLst>
                </a:gridCol>
                <a:gridCol w="1117064">
                  <a:extLst>
                    <a:ext uri="{9D8B030D-6E8A-4147-A177-3AD203B41FA5}">
                      <a16:colId xmlns:a16="http://schemas.microsoft.com/office/drawing/2014/main" val="3092078109"/>
                    </a:ext>
                  </a:extLst>
                </a:gridCol>
              </a:tblGrid>
              <a:tr h="687097">
                <a:tc>
                  <a:txBody>
                    <a:bodyPr/>
                    <a:lstStyle/>
                    <a:p>
                      <a:endParaRPr lang="en-US"/>
                    </a:p>
                  </a:txBody>
                  <a:tcPr anchor="ctr"/>
                </a:tc>
                <a:tc>
                  <a:txBody>
                    <a:bodyPr/>
                    <a:lstStyle/>
                    <a:p>
                      <a:pPr lvl="0" algn="ctr">
                        <a:buNone/>
                      </a:pPr>
                      <a:r>
                        <a:rPr lang="en-US" dirty="0"/>
                        <a:t>Research 1</a:t>
                      </a:r>
                    </a:p>
                  </a:txBody>
                  <a:tcPr anchor="ctr"/>
                </a:tc>
                <a:tc>
                  <a:txBody>
                    <a:bodyPr/>
                    <a:lstStyle/>
                    <a:p>
                      <a:pPr lvl="0" algn="ctr">
                        <a:buNone/>
                      </a:pPr>
                      <a:r>
                        <a:rPr lang="en-US" sz="1800" b="1" i="0" u="none" strike="noStrike" noProof="0" dirty="0">
                          <a:solidFill>
                            <a:srgbClr val="FFFFFF"/>
                          </a:solidFill>
                          <a:latin typeface="Cambria"/>
                        </a:rPr>
                        <a:t>Research 2</a:t>
                      </a:r>
                      <a:endParaRPr lang="en-US" dirty="0"/>
                    </a:p>
                  </a:txBody>
                  <a:tcPr anchor="ctr"/>
                </a:tc>
                <a:tc>
                  <a:txBody>
                    <a:bodyPr/>
                    <a:lstStyle/>
                    <a:p>
                      <a:pPr lvl="0" algn="ctr">
                        <a:buNone/>
                      </a:pPr>
                      <a:r>
                        <a:rPr lang="en-US" sz="1800" b="1" i="0" u="none" strike="noStrike" noProof="0" dirty="0">
                          <a:solidFill>
                            <a:srgbClr val="FFFFFF"/>
                          </a:solidFill>
                          <a:latin typeface="Cambria"/>
                        </a:rPr>
                        <a:t>Research 3</a:t>
                      </a:r>
                      <a:endParaRPr lang="en-US" dirty="0"/>
                    </a:p>
                  </a:txBody>
                  <a:tcPr anchor="ctr"/>
                </a:tc>
                <a:tc>
                  <a:txBody>
                    <a:bodyPr/>
                    <a:lstStyle/>
                    <a:p>
                      <a:pPr lvl="0" algn="ctr">
                        <a:lnSpc>
                          <a:spcPct val="100000"/>
                        </a:lnSpc>
                        <a:spcBef>
                          <a:spcPts val="0"/>
                        </a:spcBef>
                        <a:spcAft>
                          <a:spcPts val="0"/>
                        </a:spcAft>
                        <a:buNone/>
                      </a:pPr>
                      <a:r>
                        <a:rPr lang="en-US" sz="1800" b="1" i="0" u="none" strike="noStrike" noProof="0" dirty="0">
                          <a:solidFill>
                            <a:srgbClr val="FFFFFF"/>
                          </a:solidFill>
                          <a:latin typeface="Cambria"/>
                        </a:rPr>
                        <a:t>Research 4</a:t>
                      </a:r>
                    </a:p>
                  </a:txBody>
                  <a:tcPr anchor="ctr"/>
                </a:tc>
                <a:tc>
                  <a:txBody>
                    <a:bodyPr/>
                    <a:lstStyle/>
                    <a:p>
                      <a:pPr lvl="0" algn="ctr">
                        <a:lnSpc>
                          <a:spcPct val="100000"/>
                        </a:lnSpc>
                        <a:spcBef>
                          <a:spcPts val="0"/>
                        </a:spcBef>
                        <a:spcAft>
                          <a:spcPts val="0"/>
                        </a:spcAft>
                        <a:buNone/>
                      </a:pPr>
                      <a:r>
                        <a:rPr lang="en-US" dirty="0"/>
                        <a:t>Research 5</a:t>
                      </a:r>
                    </a:p>
                  </a:txBody>
                  <a:tcPr anchor="ctr"/>
                </a:tc>
                <a:tc>
                  <a:txBody>
                    <a:bodyPr/>
                    <a:lstStyle/>
                    <a:p>
                      <a:pPr lvl="0" algn="ctr">
                        <a:buNone/>
                      </a:pPr>
                      <a:r>
                        <a:rPr lang="en-US" dirty="0"/>
                        <a:t>System</a:t>
                      </a:r>
                    </a:p>
                  </a:txBody>
                  <a:tcPr anchor="ctr"/>
                </a:tc>
                <a:extLst>
                  <a:ext uri="{0D108BD9-81ED-4DB2-BD59-A6C34878D82A}">
                    <a16:rowId xmlns:a16="http://schemas.microsoft.com/office/drawing/2014/main" val="711480340"/>
                  </a:ext>
                </a:extLst>
              </a:tr>
              <a:tr h="738629">
                <a:tc>
                  <a:txBody>
                    <a:bodyPr/>
                    <a:lstStyle/>
                    <a:p>
                      <a:r>
                        <a:rPr lang="en-US" sz="1600" b="0" kern="1200" dirty="0">
                          <a:solidFill>
                            <a:schemeClr val="bg1"/>
                          </a:solidFill>
                          <a:effectLst/>
                          <a:latin typeface="Calibri-Bold"/>
                        </a:rPr>
                        <a:t>Predict the behavior</a:t>
                      </a:r>
                    </a:p>
                  </a:txBody>
                  <a:tcPr>
                    <a:solidFill>
                      <a:schemeClr val="accent5"/>
                    </a:solidFill>
                  </a:tcPr>
                </a:tc>
                <a:tc>
                  <a:txBody>
                    <a:bodyPr/>
                    <a:lstStyle/>
                    <a:p>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dirty="0">
                        <a:solidFill>
                          <a:schemeClr val="dk1"/>
                        </a:solidFill>
                        <a:effectLst/>
                      </a:endParaRPr>
                    </a:p>
                  </a:txBody>
                  <a:tcPr/>
                </a:tc>
                <a:tc>
                  <a:txBody>
                    <a:bodyPr/>
                    <a:lstStyle/>
                    <a:p>
                      <a:pPr lvl="0">
                        <a:buNone/>
                      </a:pPr>
                      <a:endParaRPr lang="en-US" sz="1800" b="0" kern="1200">
                        <a:solidFill>
                          <a:schemeClr val="dk1"/>
                        </a:solidFill>
                        <a:effectLst/>
                      </a:endParaRPr>
                    </a:p>
                  </a:txBody>
                  <a:tcPr/>
                </a:tc>
                <a:extLst>
                  <a:ext uri="{0D108BD9-81ED-4DB2-BD59-A6C34878D82A}">
                    <a16:rowId xmlns:a16="http://schemas.microsoft.com/office/drawing/2014/main" val="1886967803"/>
                  </a:ext>
                </a:extLst>
              </a:tr>
              <a:tr h="1133708">
                <a:tc>
                  <a:txBody>
                    <a:bodyPr/>
                    <a:lstStyle/>
                    <a:p>
                      <a:r>
                        <a:rPr lang="en-US" sz="1600" dirty="0">
                          <a:solidFill>
                            <a:schemeClr val="bg1"/>
                          </a:solidFill>
                          <a:latin typeface="Calibri-Bold"/>
                        </a:rPr>
                        <a:t>Summarize the previous data and show the distribution</a:t>
                      </a:r>
                    </a:p>
                  </a:txBody>
                  <a:tcPr>
                    <a:solidFill>
                      <a:schemeClr val="accent5"/>
                    </a:solidFill>
                  </a:tcPr>
                </a:tc>
                <a:tc>
                  <a:txBody>
                    <a:bodyPr/>
                    <a:lstStyle/>
                    <a:p>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dirty="0"/>
                    </a:p>
                  </a:txBody>
                  <a:tcPr/>
                </a:tc>
                <a:tc>
                  <a:txBody>
                    <a:bodyPr/>
                    <a:lstStyle/>
                    <a:p>
                      <a:pPr lvl="0">
                        <a:buNone/>
                      </a:pPr>
                      <a:endParaRPr lang="en-US"/>
                    </a:p>
                  </a:txBody>
                  <a:tcPr/>
                </a:tc>
                <a:extLst>
                  <a:ext uri="{0D108BD9-81ED-4DB2-BD59-A6C34878D82A}">
                    <a16:rowId xmlns:a16="http://schemas.microsoft.com/office/drawing/2014/main" val="477087058"/>
                  </a:ext>
                </a:extLst>
              </a:tr>
              <a:tr h="876048">
                <a:tc>
                  <a:txBody>
                    <a:bodyPr/>
                    <a:lstStyle/>
                    <a:p>
                      <a:pPr lvl="0">
                        <a:buNone/>
                      </a:pPr>
                      <a:r>
                        <a:rPr lang="en-US" sz="1600" b="0" i="0" u="none" strike="noStrike" noProof="0" dirty="0">
                          <a:solidFill>
                            <a:schemeClr val="bg1"/>
                          </a:solidFill>
                          <a:latin typeface="Calibri-Bold"/>
                        </a:rPr>
                        <a:t>User interface to visualize the behavior patterns</a:t>
                      </a:r>
                    </a:p>
                  </a:txBody>
                  <a:tcPr>
                    <a:solidFill>
                      <a:schemeClr val="accent5"/>
                    </a:solidFill>
                  </a:tcPr>
                </a:tc>
                <a:tc>
                  <a:txBody>
                    <a:bodyPr/>
                    <a:lstStyle/>
                    <a:p>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dirty="0"/>
                    </a:p>
                  </a:txBody>
                  <a:tcPr/>
                </a:tc>
                <a:tc>
                  <a:txBody>
                    <a:bodyPr/>
                    <a:lstStyle/>
                    <a:p>
                      <a:pPr lvl="0">
                        <a:buNone/>
                      </a:pPr>
                      <a:endParaRPr lang="en-US"/>
                    </a:p>
                  </a:txBody>
                  <a:tcPr/>
                </a:tc>
                <a:extLst>
                  <a:ext uri="{0D108BD9-81ED-4DB2-BD59-A6C34878D82A}">
                    <a16:rowId xmlns:a16="http://schemas.microsoft.com/office/drawing/2014/main" val="1410163657"/>
                  </a:ext>
                </a:extLst>
              </a:tr>
              <a:tr h="738629">
                <a:tc>
                  <a:txBody>
                    <a:bodyPr/>
                    <a:lstStyle/>
                    <a:p>
                      <a:r>
                        <a:rPr lang="en-US" sz="1600" dirty="0">
                          <a:solidFill>
                            <a:schemeClr val="bg1"/>
                          </a:solidFill>
                          <a:latin typeface="Calibri-Bold"/>
                        </a:rPr>
                        <a:t>Usage of real data</a:t>
                      </a:r>
                    </a:p>
                  </a:txBody>
                  <a:tcPr>
                    <a:solidFill>
                      <a:schemeClr val="accent5"/>
                    </a:solidFill>
                  </a:tcPr>
                </a:tc>
                <a:tc>
                  <a:txBody>
                    <a:bodyPr/>
                    <a:lstStyle/>
                    <a:p>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dirty="0"/>
                    </a:p>
                  </a:txBody>
                  <a:tcPr/>
                </a:tc>
                <a:tc>
                  <a:txBody>
                    <a:bodyPr/>
                    <a:lstStyle/>
                    <a:p>
                      <a:pPr lvl="0">
                        <a:buNone/>
                      </a:pPr>
                      <a:endParaRPr lang="en-US"/>
                    </a:p>
                  </a:txBody>
                  <a:tcPr/>
                </a:tc>
                <a:extLst>
                  <a:ext uri="{0D108BD9-81ED-4DB2-BD59-A6C34878D82A}">
                    <a16:rowId xmlns:a16="http://schemas.microsoft.com/office/drawing/2014/main" val="870725590"/>
                  </a:ext>
                </a:extLst>
              </a:tr>
              <a:tr h="738629">
                <a:tc>
                  <a:txBody>
                    <a:bodyPr/>
                    <a:lstStyle/>
                    <a:p>
                      <a:pPr lvl="0">
                        <a:buNone/>
                      </a:pPr>
                      <a:r>
                        <a:rPr lang="en-US" sz="1600" dirty="0">
                          <a:solidFill>
                            <a:schemeClr val="bg1"/>
                          </a:solidFill>
                          <a:latin typeface="Calibri-Bold"/>
                        </a:rPr>
                        <a:t>Real time visualizing</a:t>
                      </a:r>
                    </a:p>
                  </a:txBody>
                  <a:tcPr>
                    <a:solidFill>
                      <a:schemeClr val="accent5"/>
                    </a:solidFill>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dirty="0"/>
                    </a:p>
                  </a:txBody>
                  <a:tcPr/>
                </a:tc>
                <a:tc>
                  <a:txBody>
                    <a:bodyPr/>
                    <a:lstStyle/>
                    <a:p>
                      <a:pPr lvl="0">
                        <a:buNone/>
                      </a:pPr>
                      <a:endParaRPr lang="en-US"/>
                    </a:p>
                  </a:txBody>
                  <a:tcPr/>
                </a:tc>
                <a:extLst>
                  <a:ext uri="{0D108BD9-81ED-4DB2-BD59-A6C34878D82A}">
                    <a16:rowId xmlns:a16="http://schemas.microsoft.com/office/drawing/2014/main" val="3584822995"/>
                  </a:ext>
                </a:extLst>
              </a:tr>
            </a:tbl>
          </a:graphicData>
        </a:graphic>
      </p:graphicFrame>
      <p:pic>
        <p:nvPicPr>
          <p:cNvPr id="10" name="Picture 10" descr="A green check mark on a black background&#10;&#10;Description automatically generated">
            <a:extLst>
              <a:ext uri="{FF2B5EF4-FFF2-40B4-BE49-F238E27FC236}">
                <a16:creationId xmlns:a16="http://schemas.microsoft.com/office/drawing/2014/main" id="{D5B3A4D4-A4B9-5C9E-F7AF-E2BD45E08F62}"/>
              </a:ext>
            </a:extLst>
          </p:cNvPr>
          <p:cNvPicPr>
            <a:picLocks noChangeAspect="1"/>
          </p:cNvPicPr>
          <p:nvPr/>
        </p:nvPicPr>
        <p:blipFill>
          <a:blip r:embed="rId2"/>
          <a:stretch>
            <a:fillRect/>
          </a:stretch>
        </p:blipFill>
        <p:spPr>
          <a:xfrm>
            <a:off x="3759456" y="4830373"/>
            <a:ext cx="395749" cy="408040"/>
          </a:xfrm>
          <a:prstGeom prst="rect">
            <a:avLst/>
          </a:prstGeom>
        </p:spPr>
      </p:pic>
      <p:pic>
        <p:nvPicPr>
          <p:cNvPr id="12" name="Picture 14" descr="A green x on a black background&#10;&#10;Description automatically generated">
            <a:extLst>
              <a:ext uri="{FF2B5EF4-FFF2-40B4-BE49-F238E27FC236}">
                <a16:creationId xmlns:a16="http://schemas.microsoft.com/office/drawing/2014/main" id="{881F9912-89F6-C9F2-BC2B-56A3F4D61FD6}"/>
              </a:ext>
            </a:extLst>
          </p:cNvPr>
          <p:cNvPicPr>
            <a:picLocks noChangeAspect="1"/>
          </p:cNvPicPr>
          <p:nvPr/>
        </p:nvPicPr>
        <p:blipFill>
          <a:blip r:embed="rId3"/>
          <a:stretch>
            <a:fillRect/>
          </a:stretch>
        </p:blipFill>
        <p:spPr>
          <a:xfrm>
            <a:off x="2445435" y="1982162"/>
            <a:ext cx="525145" cy="473896"/>
          </a:xfrm>
          <a:prstGeom prst="rect">
            <a:avLst/>
          </a:prstGeom>
        </p:spPr>
      </p:pic>
      <p:pic>
        <p:nvPicPr>
          <p:cNvPr id="14" name="Picture 14" descr="A green x on a black background&#10;&#10;Description automatically generated">
            <a:extLst>
              <a:ext uri="{FF2B5EF4-FFF2-40B4-BE49-F238E27FC236}">
                <a16:creationId xmlns:a16="http://schemas.microsoft.com/office/drawing/2014/main" id="{4F95FFFA-01D8-1246-7770-5C6FFDDFDEAF}"/>
              </a:ext>
            </a:extLst>
          </p:cNvPr>
          <p:cNvPicPr>
            <a:picLocks noChangeAspect="1"/>
          </p:cNvPicPr>
          <p:nvPr/>
        </p:nvPicPr>
        <p:blipFill>
          <a:blip r:embed="rId3"/>
          <a:stretch>
            <a:fillRect/>
          </a:stretch>
        </p:blipFill>
        <p:spPr>
          <a:xfrm>
            <a:off x="4918341" y="1996539"/>
            <a:ext cx="525145" cy="473896"/>
          </a:xfrm>
          <a:prstGeom prst="rect">
            <a:avLst/>
          </a:prstGeom>
        </p:spPr>
      </p:pic>
      <p:pic>
        <p:nvPicPr>
          <p:cNvPr id="15" name="Picture 14" descr="A green x on a black background&#10;&#10;Description automatically generated">
            <a:extLst>
              <a:ext uri="{FF2B5EF4-FFF2-40B4-BE49-F238E27FC236}">
                <a16:creationId xmlns:a16="http://schemas.microsoft.com/office/drawing/2014/main" id="{F000C9BE-7242-4001-C3CE-BBEB8760E3A2}"/>
              </a:ext>
            </a:extLst>
          </p:cNvPr>
          <p:cNvPicPr>
            <a:picLocks noChangeAspect="1"/>
          </p:cNvPicPr>
          <p:nvPr/>
        </p:nvPicPr>
        <p:blipFill>
          <a:blip r:embed="rId3"/>
          <a:stretch>
            <a:fillRect/>
          </a:stretch>
        </p:blipFill>
        <p:spPr>
          <a:xfrm>
            <a:off x="7434379" y="2010917"/>
            <a:ext cx="525145" cy="473896"/>
          </a:xfrm>
          <a:prstGeom prst="rect">
            <a:avLst/>
          </a:prstGeom>
        </p:spPr>
      </p:pic>
      <p:pic>
        <p:nvPicPr>
          <p:cNvPr id="16" name="Picture 10" descr="A green check mark on a black background&#10;&#10;Description automatically generated">
            <a:extLst>
              <a:ext uri="{FF2B5EF4-FFF2-40B4-BE49-F238E27FC236}">
                <a16:creationId xmlns:a16="http://schemas.microsoft.com/office/drawing/2014/main" id="{75F3B062-B5AD-0D82-B06A-BD3DCE21074E}"/>
              </a:ext>
            </a:extLst>
          </p:cNvPr>
          <p:cNvPicPr>
            <a:picLocks noChangeAspect="1"/>
          </p:cNvPicPr>
          <p:nvPr/>
        </p:nvPicPr>
        <p:blipFill>
          <a:blip r:embed="rId2"/>
          <a:stretch>
            <a:fillRect/>
          </a:stretch>
        </p:blipFill>
        <p:spPr>
          <a:xfrm>
            <a:off x="8662135" y="1983655"/>
            <a:ext cx="395749" cy="408040"/>
          </a:xfrm>
          <a:prstGeom prst="rect">
            <a:avLst/>
          </a:prstGeom>
        </p:spPr>
      </p:pic>
      <p:pic>
        <p:nvPicPr>
          <p:cNvPr id="17" name="Picture 14" descr="A green x on a black background&#10;&#10;Description automatically generated">
            <a:extLst>
              <a:ext uri="{FF2B5EF4-FFF2-40B4-BE49-F238E27FC236}">
                <a16:creationId xmlns:a16="http://schemas.microsoft.com/office/drawing/2014/main" id="{5FD1BE24-3B70-5FA0-6C80-839C448FDEBC}"/>
              </a:ext>
            </a:extLst>
          </p:cNvPr>
          <p:cNvPicPr>
            <a:picLocks noChangeAspect="1"/>
          </p:cNvPicPr>
          <p:nvPr/>
        </p:nvPicPr>
        <p:blipFill>
          <a:blip r:embed="rId3"/>
          <a:stretch>
            <a:fillRect/>
          </a:stretch>
        </p:blipFill>
        <p:spPr>
          <a:xfrm>
            <a:off x="2445435" y="2844803"/>
            <a:ext cx="525145" cy="473896"/>
          </a:xfrm>
          <a:prstGeom prst="rect">
            <a:avLst/>
          </a:prstGeom>
        </p:spPr>
      </p:pic>
      <p:pic>
        <p:nvPicPr>
          <p:cNvPr id="18" name="Picture 14" descr="A green x on a black background&#10;&#10;Description automatically generated">
            <a:extLst>
              <a:ext uri="{FF2B5EF4-FFF2-40B4-BE49-F238E27FC236}">
                <a16:creationId xmlns:a16="http://schemas.microsoft.com/office/drawing/2014/main" id="{9ED77B71-700D-2DBC-9C0C-4AED637F3440}"/>
              </a:ext>
            </a:extLst>
          </p:cNvPr>
          <p:cNvPicPr>
            <a:picLocks noChangeAspect="1"/>
          </p:cNvPicPr>
          <p:nvPr/>
        </p:nvPicPr>
        <p:blipFill>
          <a:blip r:embed="rId3"/>
          <a:stretch>
            <a:fillRect/>
          </a:stretch>
        </p:blipFill>
        <p:spPr>
          <a:xfrm>
            <a:off x="3638755" y="2844802"/>
            <a:ext cx="525145" cy="473896"/>
          </a:xfrm>
          <a:prstGeom prst="rect">
            <a:avLst/>
          </a:prstGeom>
        </p:spPr>
      </p:pic>
      <p:pic>
        <p:nvPicPr>
          <p:cNvPr id="19" name="Picture 14" descr="A green x on a black background&#10;&#10;Description automatically generated">
            <a:extLst>
              <a:ext uri="{FF2B5EF4-FFF2-40B4-BE49-F238E27FC236}">
                <a16:creationId xmlns:a16="http://schemas.microsoft.com/office/drawing/2014/main" id="{5E4E35A4-00C8-6786-5A5B-F5D318080448}"/>
              </a:ext>
            </a:extLst>
          </p:cNvPr>
          <p:cNvPicPr>
            <a:picLocks noChangeAspect="1"/>
          </p:cNvPicPr>
          <p:nvPr/>
        </p:nvPicPr>
        <p:blipFill>
          <a:blip r:embed="rId3"/>
          <a:stretch>
            <a:fillRect/>
          </a:stretch>
        </p:blipFill>
        <p:spPr>
          <a:xfrm>
            <a:off x="4918341" y="2859180"/>
            <a:ext cx="525145" cy="473896"/>
          </a:xfrm>
          <a:prstGeom prst="rect">
            <a:avLst/>
          </a:prstGeom>
        </p:spPr>
      </p:pic>
      <p:pic>
        <p:nvPicPr>
          <p:cNvPr id="20" name="Picture 19" descr="A green x on a black background&#10;&#10;Description automatically generated">
            <a:extLst>
              <a:ext uri="{FF2B5EF4-FFF2-40B4-BE49-F238E27FC236}">
                <a16:creationId xmlns:a16="http://schemas.microsoft.com/office/drawing/2014/main" id="{58E596C8-B05D-B785-1064-952D1C2F8C7A}"/>
              </a:ext>
            </a:extLst>
          </p:cNvPr>
          <p:cNvPicPr>
            <a:picLocks noChangeAspect="1"/>
          </p:cNvPicPr>
          <p:nvPr/>
        </p:nvPicPr>
        <p:blipFill>
          <a:blip r:embed="rId3"/>
          <a:stretch>
            <a:fillRect/>
          </a:stretch>
        </p:blipFill>
        <p:spPr>
          <a:xfrm>
            <a:off x="7434379" y="2873558"/>
            <a:ext cx="525145" cy="473896"/>
          </a:xfrm>
          <a:prstGeom prst="rect">
            <a:avLst/>
          </a:prstGeom>
        </p:spPr>
      </p:pic>
      <p:pic>
        <p:nvPicPr>
          <p:cNvPr id="21" name="Picture 10" descr="A green check mark on a black background&#10;&#10;Description automatically generated">
            <a:extLst>
              <a:ext uri="{FF2B5EF4-FFF2-40B4-BE49-F238E27FC236}">
                <a16:creationId xmlns:a16="http://schemas.microsoft.com/office/drawing/2014/main" id="{84A16153-06F4-733B-0478-703726CADF5F}"/>
              </a:ext>
            </a:extLst>
          </p:cNvPr>
          <p:cNvPicPr>
            <a:picLocks noChangeAspect="1"/>
          </p:cNvPicPr>
          <p:nvPr/>
        </p:nvPicPr>
        <p:blipFill>
          <a:blip r:embed="rId2"/>
          <a:stretch>
            <a:fillRect/>
          </a:stretch>
        </p:blipFill>
        <p:spPr>
          <a:xfrm>
            <a:off x="8662135" y="2846296"/>
            <a:ext cx="395749" cy="408040"/>
          </a:xfrm>
          <a:prstGeom prst="rect">
            <a:avLst/>
          </a:prstGeom>
        </p:spPr>
      </p:pic>
      <p:pic>
        <p:nvPicPr>
          <p:cNvPr id="26" name="Picture 10" descr="A green check mark on a black background&#10;&#10;Description automatically generated">
            <a:extLst>
              <a:ext uri="{FF2B5EF4-FFF2-40B4-BE49-F238E27FC236}">
                <a16:creationId xmlns:a16="http://schemas.microsoft.com/office/drawing/2014/main" id="{8C62C24E-C1A1-13CC-954D-B674075E0FF7}"/>
              </a:ext>
            </a:extLst>
          </p:cNvPr>
          <p:cNvPicPr>
            <a:picLocks noChangeAspect="1"/>
          </p:cNvPicPr>
          <p:nvPr/>
        </p:nvPicPr>
        <p:blipFill>
          <a:blip r:embed="rId2"/>
          <a:stretch>
            <a:fillRect/>
          </a:stretch>
        </p:blipFill>
        <p:spPr>
          <a:xfrm>
            <a:off x="8647758" y="4830371"/>
            <a:ext cx="395749" cy="408040"/>
          </a:xfrm>
          <a:prstGeom prst="rect">
            <a:avLst/>
          </a:prstGeom>
        </p:spPr>
      </p:pic>
      <p:pic>
        <p:nvPicPr>
          <p:cNvPr id="27" name="Picture 14" descr="A green x on a black background&#10;&#10;Description automatically generated">
            <a:extLst>
              <a:ext uri="{FF2B5EF4-FFF2-40B4-BE49-F238E27FC236}">
                <a16:creationId xmlns:a16="http://schemas.microsoft.com/office/drawing/2014/main" id="{1958B665-AAC0-9E86-1C3A-5DEEAD0EC891}"/>
              </a:ext>
            </a:extLst>
          </p:cNvPr>
          <p:cNvPicPr>
            <a:picLocks noChangeAspect="1"/>
          </p:cNvPicPr>
          <p:nvPr/>
        </p:nvPicPr>
        <p:blipFill>
          <a:blip r:embed="rId3"/>
          <a:stretch>
            <a:fillRect/>
          </a:stretch>
        </p:blipFill>
        <p:spPr>
          <a:xfrm>
            <a:off x="2445434" y="3908727"/>
            <a:ext cx="525145" cy="473896"/>
          </a:xfrm>
          <a:prstGeom prst="rect">
            <a:avLst/>
          </a:prstGeom>
        </p:spPr>
      </p:pic>
      <p:pic>
        <p:nvPicPr>
          <p:cNvPr id="28" name="Picture 14" descr="A green x on a black background&#10;&#10;Description automatically generated">
            <a:extLst>
              <a:ext uri="{FF2B5EF4-FFF2-40B4-BE49-F238E27FC236}">
                <a16:creationId xmlns:a16="http://schemas.microsoft.com/office/drawing/2014/main" id="{817B0BE8-B0A4-6FB9-209A-168FCE5248C5}"/>
              </a:ext>
            </a:extLst>
          </p:cNvPr>
          <p:cNvPicPr>
            <a:picLocks noChangeAspect="1"/>
          </p:cNvPicPr>
          <p:nvPr/>
        </p:nvPicPr>
        <p:blipFill>
          <a:blip r:embed="rId3"/>
          <a:stretch>
            <a:fillRect/>
          </a:stretch>
        </p:blipFill>
        <p:spPr>
          <a:xfrm>
            <a:off x="3638754" y="3908726"/>
            <a:ext cx="525145" cy="473896"/>
          </a:xfrm>
          <a:prstGeom prst="rect">
            <a:avLst/>
          </a:prstGeom>
        </p:spPr>
      </p:pic>
      <p:pic>
        <p:nvPicPr>
          <p:cNvPr id="29" name="Picture 14" descr="A green x on a black background&#10;&#10;Description automatically generated">
            <a:extLst>
              <a:ext uri="{FF2B5EF4-FFF2-40B4-BE49-F238E27FC236}">
                <a16:creationId xmlns:a16="http://schemas.microsoft.com/office/drawing/2014/main" id="{9324EB95-E8EA-829E-C0A0-3F282D05E9B8}"/>
              </a:ext>
            </a:extLst>
          </p:cNvPr>
          <p:cNvPicPr>
            <a:picLocks noChangeAspect="1"/>
          </p:cNvPicPr>
          <p:nvPr/>
        </p:nvPicPr>
        <p:blipFill>
          <a:blip r:embed="rId3"/>
          <a:stretch>
            <a:fillRect/>
          </a:stretch>
        </p:blipFill>
        <p:spPr>
          <a:xfrm>
            <a:off x="4918339" y="3923104"/>
            <a:ext cx="525145" cy="473896"/>
          </a:xfrm>
          <a:prstGeom prst="rect">
            <a:avLst/>
          </a:prstGeom>
        </p:spPr>
      </p:pic>
      <p:pic>
        <p:nvPicPr>
          <p:cNvPr id="30" name="Picture 29" descr="A green x on a black background&#10;&#10;Description automatically generated">
            <a:extLst>
              <a:ext uri="{FF2B5EF4-FFF2-40B4-BE49-F238E27FC236}">
                <a16:creationId xmlns:a16="http://schemas.microsoft.com/office/drawing/2014/main" id="{6012280B-3A5F-3D41-F3C9-6A62FDA08785}"/>
              </a:ext>
            </a:extLst>
          </p:cNvPr>
          <p:cNvPicPr>
            <a:picLocks noChangeAspect="1"/>
          </p:cNvPicPr>
          <p:nvPr/>
        </p:nvPicPr>
        <p:blipFill>
          <a:blip r:embed="rId3"/>
          <a:stretch>
            <a:fillRect/>
          </a:stretch>
        </p:blipFill>
        <p:spPr>
          <a:xfrm>
            <a:off x="7434378" y="3937482"/>
            <a:ext cx="525145" cy="473896"/>
          </a:xfrm>
          <a:prstGeom prst="rect">
            <a:avLst/>
          </a:prstGeom>
        </p:spPr>
      </p:pic>
      <p:pic>
        <p:nvPicPr>
          <p:cNvPr id="31" name="Picture 10" descr="A green check mark on a black background&#10;&#10;Description automatically generated">
            <a:extLst>
              <a:ext uri="{FF2B5EF4-FFF2-40B4-BE49-F238E27FC236}">
                <a16:creationId xmlns:a16="http://schemas.microsoft.com/office/drawing/2014/main" id="{EEE2DD95-A775-42AC-DB7B-B3F0585D0DF6}"/>
              </a:ext>
            </a:extLst>
          </p:cNvPr>
          <p:cNvPicPr>
            <a:picLocks noChangeAspect="1"/>
          </p:cNvPicPr>
          <p:nvPr/>
        </p:nvPicPr>
        <p:blipFill>
          <a:blip r:embed="rId2"/>
          <a:stretch>
            <a:fillRect/>
          </a:stretch>
        </p:blipFill>
        <p:spPr>
          <a:xfrm>
            <a:off x="8662134" y="3910220"/>
            <a:ext cx="395749" cy="408040"/>
          </a:xfrm>
          <a:prstGeom prst="rect">
            <a:avLst/>
          </a:prstGeom>
        </p:spPr>
      </p:pic>
      <p:pic>
        <p:nvPicPr>
          <p:cNvPr id="32" name="Picture 14" descr="A green x on a black background&#10;&#10;Description automatically generated">
            <a:extLst>
              <a:ext uri="{FF2B5EF4-FFF2-40B4-BE49-F238E27FC236}">
                <a16:creationId xmlns:a16="http://schemas.microsoft.com/office/drawing/2014/main" id="{0C347013-7B60-51CF-FDF7-33924BAF6921}"/>
              </a:ext>
            </a:extLst>
          </p:cNvPr>
          <p:cNvPicPr>
            <a:picLocks noChangeAspect="1"/>
          </p:cNvPicPr>
          <p:nvPr/>
        </p:nvPicPr>
        <p:blipFill>
          <a:blip r:embed="rId3"/>
          <a:stretch>
            <a:fillRect/>
          </a:stretch>
        </p:blipFill>
        <p:spPr>
          <a:xfrm>
            <a:off x="2445434" y="5547745"/>
            <a:ext cx="525145" cy="473896"/>
          </a:xfrm>
          <a:prstGeom prst="rect">
            <a:avLst/>
          </a:prstGeom>
        </p:spPr>
      </p:pic>
      <p:pic>
        <p:nvPicPr>
          <p:cNvPr id="33" name="Picture 14" descr="A green x on a black background&#10;&#10;Description automatically generated">
            <a:extLst>
              <a:ext uri="{FF2B5EF4-FFF2-40B4-BE49-F238E27FC236}">
                <a16:creationId xmlns:a16="http://schemas.microsoft.com/office/drawing/2014/main" id="{02A3FA73-AB20-9ED9-6B80-A2454CCEFF8E}"/>
              </a:ext>
            </a:extLst>
          </p:cNvPr>
          <p:cNvPicPr>
            <a:picLocks noChangeAspect="1"/>
          </p:cNvPicPr>
          <p:nvPr/>
        </p:nvPicPr>
        <p:blipFill>
          <a:blip r:embed="rId3"/>
          <a:stretch>
            <a:fillRect/>
          </a:stretch>
        </p:blipFill>
        <p:spPr>
          <a:xfrm>
            <a:off x="3638754" y="5547744"/>
            <a:ext cx="525145" cy="473896"/>
          </a:xfrm>
          <a:prstGeom prst="rect">
            <a:avLst/>
          </a:prstGeom>
        </p:spPr>
      </p:pic>
      <p:pic>
        <p:nvPicPr>
          <p:cNvPr id="34" name="Picture 14" descr="A green x on a black background&#10;&#10;Description automatically generated">
            <a:extLst>
              <a:ext uri="{FF2B5EF4-FFF2-40B4-BE49-F238E27FC236}">
                <a16:creationId xmlns:a16="http://schemas.microsoft.com/office/drawing/2014/main" id="{FD00444B-8629-7957-AA29-EAA18735A888}"/>
              </a:ext>
            </a:extLst>
          </p:cNvPr>
          <p:cNvPicPr>
            <a:picLocks noChangeAspect="1"/>
          </p:cNvPicPr>
          <p:nvPr/>
        </p:nvPicPr>
        <p:blipFill>
          <a:blip r:embed="rId3"/>
          <a:stretch>
            <a:fillRect/>
          </a:stretch>
        </p:blipFill>
        <p:spPr>
          <a:xfrm>
            <a:off x="4918339" y="5562122"/>
            <a:ext cx="525145" cy="473896"/>
          </a:xfrm>
          <a:prstGeom prst="rect">
            <a:avLst/>
          </a:prstGeom>
        </p:spPr>
      </p:pic>
      <p:pic>
        <p:nvPicPr>
          <p:cNvPr id="35" name="Picture 34" descr="A green x on a black background&#10;&#10;Description automatically generated">
            <a:extLst>
              <a:ext uri="{FF2B5EF4-FFF2-40B4-BE49-F238E27FC236}">
                <a16:creationId xmlns:a16="http://schemas.microsoft.com/office/drawing/2014/main" id="{3EC6714A-4561-8749-4CDC-74F1E0F33D21}"/>
              </a:ext>
            </a:extLst>
          </p:cNvPr>
          <p:cNvPicPr>
            <a:picLocks noChangeAspect="1"/>
          </p:cNvPicPr>
          <p:nvPr/>
        </p:nvPicPr>
        <p:blipFill>
          <a:blip r:embed="rId3"/>
          <a:stretch>
            <a:fillRect/>
          </a:stretch>
        </p:blipFill>
        <p:spPr>
          <a:xfrm>
            <a:off x="7434378" y="5576500"/>
            <a:ext cx="525145" cy="473896"/>
          </a:xfrm>
          <a:prstGeom prst="rect">
            <a:avLst/>
          </a:prstGeom>
        </p:spPr>
      </p:pic>
      <p:pic>
        <p:nvPicPr>
          <p:cNvPr id="36" name="Picture 10" descr="A green check mark on a black background&#10;&#10;Description automatically generated">
            <a:extLst>
              <a:ext uri="{FF2B5EF4-FFF2-40B4-BE49-F238E27FC236}">
                <a16:creationId xmlns:a16="http://schemas.microsoft.com/office/drawing/2014/main" id="{3916B198-3823-3300-E314-B9829217C090}"/>
              </a:ext>
            </a:extLst>
          </p:cNvPr>
          <p:cNvPicPr>
            <a:picLocks noChangeAspect="1"/>
          </p:cNvPicPr>
          <p:nvPr/>
        </p:nvPicPr>
        <p:blipFill>
          <a:blip r:embed="rId2"/>
          <a:stretch>
            <a:fillRect/>
          </a:stretch>
        </p:blipFill>
        <p:spPr>
          <a:xfrm>
            <a:off x="8662134" y="5549239"/>
            <a:ext cx="395749" cy="408040"/>
          </a:xfrm>
          <a:prstGeom prst="rect">
            <a:avLst/>
          </a:prstGeom>
        </p:spPr>
      </p:pic>
      <p:pic>
        <p:nvPicPr>
          <p:cNvPr id="37" name="Picture 10" descr="A green check mark on a black background&#10;&#10;Description automatically generated">
            <a:extLst>
              <a:ext uri="{FF2B5EF4-FFF2-40B4-BE49-F238E27FC236}">
                <a16:creationId xmlns:a16="http://schemas.microsoft.com/office/drawing/2014/main" id="{68DA17F1-7B8F-D0A2-35D0-3B4DDD645C03}"/>
              </a:ext>
            </a:extLst>
          </p:cNvPr>
          <p:cNvPicPr>
            <a:picLocks noChangeAspect="1"/>
          </p:cNvPicPr>
          <p:nvPr/>
        </p:nvPicPr>
        <p:blipFill>
          <a:blip r:embed="rId2"/>
          <a:stretch>
            <a:fillRect/>
          </a:stretch>
        </p:blipFill>
        <p:spPr>
          <a:xfrm>
            <a:off x="2494248" y="4830371"/>
            <a:ext cx="395749" cy="408040"/>
          </a:xfrm>
          <a:prstGeom prst="rect">
            <a:avLst/>
          </a:prstGeom>
        </p:spPr>
      </p:pic>
      <p:pic>
        <p:nvPicPr>
          <p:cNvPr id="38" name="Picture 10" descr="A green check mark on a black background&#10;&#10;Description automatically generated">
            <a:extLst>
              <a:ext uri="{FF2B5EF4-FFF2-40B4-BE49-F238E27FC236}">
                <a16:creationId xmlns:a16="http://schemas.microsoft.com/office/drawing/2014/main" id="{FC46073D-5D1A-893E-68B1-1C8CC93FEF73}"/>
              </a:ext>
            </a:extLst>
          </p:cNvPr>
          <p:cNvPicPr>
            <a:picLocks noChangeAspect="1"/>
          </p:cNvPicPr>
          <p:nvPr/>
        </p:nvPicPr>
        <p:blipFill>
          <a:blip r:embed="rId2"/>
          <a:stretch>
            <a:fillRect/>
          </a:stretch>
        </p:blipFill>
        <p:spPr>
          <a:xfrm>
            <a:off x="7497569" y="4859127"/>
            <a:ext cx="395749" cy="408040"/>
          </a:xfrm>
          <a:prstGeom prst="rect">
            <a:avLst/>
          </a:prstGeom>
        </p:spPr>
      </p:pic>
      <p:pic>
        <p:nvPicPr>
          <p:cNvPr id="39" name="Picture 10" descr="A green check mark on a black background&#10;&#10;Description automatically generated">
            <a:extLst>
              <a:ext uri="{FF2B5EF4-FFF2-40B4-BE49-F238E27FC236}">
                <a16:creationId xmlns:a16="http://schemas.microsoft.com/office/drawing/2014/main" id="{9363A899-ABA6-80BD-8F27-669B3662F7D0}"/>
              </a:ext>
            </a:extLst>
          </p:cNvPr>
          <p:cNvPicPr>
            <a:picLocks noChangeAspect="1"/>
          </p:cNvPicPr>
          <p:nvPr/>
        </p:nvPicPr>
        <p:blipFill>
          <a:blip r:embed="rId2"/>
          <a:stretch>
            <a:fillRect/>
          </a:stretch>
        </p:blipFill>
        <p:spPr>
          <a:xfrm>
            <a:off x="4981532" y="4844750"/>
            <a:ext cx="395749" cy="408040"/>
          </a:xfrm>
          <a:prstGeom prst="rect">
            <a:avLst/>
          </a:prstGeom>
        </p:spPr>
      </p:pic>
      <p:pic>
        <p:nvPicPr>
          <p:cNvPr id="40" name="Picture 10" descr="A green check mark on a black background&#10;&#10;Description automatically generated">
            <a:extLst>
              <a:ext uri="{FF2B5EF4-FFF2-40B4-BE49-F238E27FC236}">
                <a16:creationId xmlns:a16="http://schemas.microsoft.com/office/drawing/2014/main" id="{5A8CDEFA-698E-36D2-4DB5-DF7A120348C1}"/>
              </a:ext>
            </a:extLst>
          </p:cNvPr>
          <p:cNvPicPr>
            <a:picLocks noChangeAspect="1"/>
          </p:cNvPicPr>
          <p:nvPr/>
        </p:nvPicPr>
        <p:blipFill>
          <a:blip r:embed="rId2"/>
          <a:stretch>
            <a:fillRect/>
          </a:stretch>
        </p:blipFill>
        <p:spPr>
          <a:xfrm>
            <a:off x="3701946" y="1983655"/>
            <a:ext cx="395749" cy="408040"/>
          </a:xfrm>
          <a:prstGeom prst="rect">
            <a:avLst/>
          </a:prstGeom>
        </p:spPr>
      </p:pic>
      <p:pic>
        <p:nvPicPr>
          <p:cNvPr id="41" name="Picture 40" descr="A green x on a black background&#10;&#10;Description automatically generated">
            <a:extLst>
              <a:ext uri="{FF2B5EF4-FFF2-40B4-BE49-F238E27FC236}">
                <a16:creationId xmlns:a16="http://schemas.microsoft.com/office/drawing/2014/main" id="{0F5737EF-4362-B9DF-EAF4-16011332986D}"/>
              </a:ext>
            </a:extLst>
          </p:cNvPr>
          <p:cNvPicPr>
            <a:picLocks noChangeAspect="1"/>
          </p:cNvPicPr>
          <p:nvPr/>
        </p:nvPicPr>
        <p:blipFill>
          <a:blip r:embed="rId3"/>
          <a:stretch>
            <a:fillRect/>
          </a:stretch>
        </p:blipFill>
        <p:spPr>
          <a:xfrm>
            <a:off x="6183548" y="1996539"/>
            <a:ext cx="525145" cy="473896"/>
          </a:xfrm>
          <a:prstGeom prst="rect">
            <a:avLst/>
          </a:prstGeom>
        </p:spPr>
      </p:pic>
      <p:pic>
        <p:nvPicPr>
          <p:cNvPr id="42" name="Picture 41" descr="A green x on a black background&#10;&#10;Description automatically generated">
            <a:extLst>
              <a:ext uri="{FF2B5EF4-FFF2-40B4-BE49-F238E27FC236}">
                <a16:creationId xmlns:a16="http://schemas.microsoft.com/office/drawing/2014/main" id="{DFC28576-51D5-41A8-2CAC-5C7775D211E7}"/>
              </a:ext>
            </a:extLst>
          </p:cNvPr>
          <p:cNvPicPr>
            <a:picLocks noChangeAspect="1"/>
          </p:cNvPicPr>
          <p:nvPr/>
        </p:nvPicPr>
        <p:blipFill>
          <a:blip r:embed="rId3"/>
          <a:stretch>
            <a:fillRect/>
          </a:stretch>
        </p:blipFill>
        <p:spPr>
          <a:xfrm>
            <a:off x="6183548" y="2859180"/>
            <a:ext cx="525145" cy="473896"/>
          </a:xfrm>
          <a:prstGeom prst="rect">
            <a:avLst/>
          </a:prstGeom>
        </p:spPr>
      </p:pic>
      <p:pic>
        <p:nvPicPr>
          <p:cNvPr id="43" name="Picture 42" descr="A green x on a black background&#10;&#10;Description automatically generated">
            <a:extLst>
              <a:ext uri="{FF2B5EF4-FFF2-40B4-BE49-F238E27FC236}">
                <a16:creationId xmlns:a16="http://schemas.microsoft.com/office/drawing/2014/main" id="{0ED8E69E-9632-7558-4D13-646FCF6FBDAF}"/>
              </a:ext>
            </a:extLst>
          </p:cNvPr>
          <p:cNvPicPr>
            <a:picLocks noChangeAspect="1"/>
          </p:cNvPicPr>
          <p:nvPr/>
        </p:nvPicPr>
        <p:blipFill>
          <a:blip r:embed="rId3"/>
          <a:stretch>
            <a:fillRect/>
          </a:stretch>
        </p:blipFill>
        <p:spPr>
          <a:xfrm>
            <a:off x="6183547" y="3923104"/>
            <a:ext cx="525145" cy="473896"/>
          </a:xfrm>
          <a:prstGeom prst="rect">
            <a:avLst/>
          </a:prstGeom>
        </p:spPr>
      </p:pic>
      <p:pic>
        <p:nvPicPr>
          <p:cNvPr id="44" name="Picture 43" descr="A green x on a black background&#10;&#10;Description automatically generated">
            <a:extLst>
              <a:ext uri="{FF2B5EF4-FFF2-40B4-BE49-F238E27FC236}">
                <a16:creationId xmlns:a16="http://schemas.microsoft.com/office/drawing/2014/main" id="{38BF2E82-E82F-13B6-6844-65121DC0D654}"/>
              </a:ext>
            </a:extLst>
          </p:cNvPr>
          <p:cNvPicPr>
            <a:picLocks noChangeAspect="1"/>
          </p:cNvPicPr>
          <p:nvPr/>
        </p:nvPicPr>
        <p:blipFill>
          <a:blip r:embed="rId3"/>
          <a:stretch>
            <a:fillRect/>
          </a:stretch>
        </p:blipFill>
        <p:spPr>
          <a:xfrm>
            <a:off x="6183547" y="5562122"/>
            <a:ext cx="525145" cy="473896"/>
          </a:xfrm>
          <a:prstGeom prst="rect">
            <a:avLst/>
          </a:prstGeom>
        </p:spPr>
      </p:pic>
      <p:pic>
        <p:nvPicPr>
          <p:cNvPr id="45" name="Picture 10" descr="A green check mark on a black background&#10;&#10;Description automatically generated">
            <a:extLst>
              <a:ext uri="{FF2B5EF4-FFF2-40B4-BE49-F238E27FC236}">
                <a16:creationId xmlns:a16="http://schemas.microsoft.com/office/drawing/2014/main" id="{A44D0359-C68A-4F9F-B28B-C2AA9BD5EC5F}"/>
              </a:ext>
            </a:extLst>
          </p:cNvPr>
          <p:cNvPicPr>
            <a:picLocks noChangeAspect="1"/>
          </p:cNvPicPr>
          <p:nvPr/>
        </p:nvPicPr>
        <p:blipFill>
          <a:blip r:embed="rId2"/>
          <a:stretch>
            <a:fillRect/>
          </a:stretch>
        </p:blipFill>
        <p:spPr>
          <a:xfrm>
            <a:off x="6246738" y="4844749"/>
            <a:ext cx="395749" cy="408040"/>
          </a:xfrm>
          <a:prstGeom prst="rect">
            <a:avLst/>
          </a:prstGeom>
        </p:spPr>
      </p:pic>
      <p:pic>
        <p:nvPicPr>
          <p:cNvPr id="47" name="Picture 13" descr="A cartoon monkey holding a banana&#10;&#10;Description automatically generated">
            <a:extLst>
              <a:ext uri="{FF2B5EF4-FFF2-40B4-BE49-F238E27FC236}">
                <a16:creationId xmlns:a16="http://schemas.microsoft.com/office/drawing/2014/main" id="{18FC8BEC-7FE9-99E8-30DD-3EBD12211FD5}"/>
              </a:ext>
            </a:extLst>
          </p:cNvPr>
          <p:cNvPicPr>
            <a:picLocks noChangeAspect="1"/>
          </p:cNvPicPr>
          <p:nvPr/>
        </p:nvPicPr>
        <p:blipFill>
          <a:blip r:embed="rId4"/>
          <a:stretch>
            <a:fillRect/>
          </a:stretch>
        </p:blipFill>
        <p:spPr>
          <a:xfrm>
            <a:off x="9646591" y="3642102"/>
            <a:ext cx="2081842" cy="2770362"/>
          </a:xfrm>
          <a:prstGeom prst="rect">
            <a:avLst/>
          </a:prstGeom>
        </p:spPr>
      </p:pic>
    </p:spTree>
    <p:extLst>
      <p:ext uri="{BB962C8B-B14F-4D97-AF65-F5344CB8AC3E}">
        <p14:creationId xmlns:p14="http://schemas.microsoft.com/office/powerpoint/2010/main" val="3699338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dirty="0">
                <a:latin typeface="Adobe Devanagari"/>
              </a:rPr>
              <a:t>Main Objectives</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791625" y="1650028"/>
            <a:ext cx="10727786" cy="4467651"/>
          </a:xfrm>
        </p:spPr>
        <p:txBody>
          <a:bodyPr vert="horz" lIns="91440" tIns="45720" rIns="91440" bIns="45720" rtlCol="0" anchor="t">
            <a:normAutofit/>
          </a:bodyPr>
          <a:lstStyle/>
          <a:p>
            <a:pPr marL="571500" indent="-571500">
              <a:lnSpc>
                <a:spcPct val="150000"/>
              </a:lnSpc>
              <a:buFont typeface="Wingdings" pitchFamily="34" charset="0"/>
              <a:buChar char="§"/>
            </a:pPr>
            <a:r>
              <a:rPr lang="en-US" sz="2800" dirty="0">
                <a:latin typeface="Calibri"/>
                <a:ea typeface="+mn-lt"/>
                <a:cs typeface="+mn-lt"/>
              </a:rPr>
              <a:t>Give the farmer a broad idea of the macaque monkey distribution through recent data analysis.</a:t>
            </a:r>
            <a:endParaRPr lang="en-US" sz="2800" dirty="0">
              <a:ea typeface="Cambria"/>
            </a:endParaRPr>
          </a:p>
          <a:p>
            <a:pPr marL="571500" indent="-571500">
              <a:lnSpc>
                <a:spcPct val="150000"/>
              </a:lnSpc>
              <a:buFont typeface="Wingdings" pitchFamily="34" charset="0"/>
              <a:buChar char="§"/>
            </a:pPr>
            <a:r>
              <a:rPr lang="en-US" sz="2800" dirty="0">
                <a:latin typeface="Calibri"/>
                <a:ea typeface="+mn-lt"/>
                <a:cs typeface="+mn-lt"/>
              </a:rPr>
              <a:t>Find out if there is an increase in their arrivals.</a:t>
            </a:r>
          </a:p>
          <a:p>
            <a:pPr marL="571500" indent="-571500">
              <a:lnSpc>
                <a:spcPct val="150000"/>
              </a:lnSpc>
              <a:buFont typeface="Wingdings" pitchFamily="34" charset="0"/>
              <a:buChar char="§"/>
            </a:pPr>
            <a:r>
              <a:rPr lang="en-US" sz="2800" dirty="0">
                <a:latin typeface="Calibri"/>
                <a:ea typeface="+mn-lt"/>
                <a:cs typeface="+mn-lt"/>
              </a:rPr>
              <a:t>Study the data and predict the future threat because of macaque monkey's arrivals.</a:t>
            </a:r>
          </a:p>
          <a:p>
            <a:pPr marL="0" indent="0">
              <a:buNone/>
            </a:pPr>
            <a:endParaRPr lang="en-US" dirty="0">
              <a:latin typeface="Calibri"/>
              <a:ea typeface="+mn-lt"/>
              <a:cs typeface="+mn-lt"/>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sp>
        <p:nvSpPr>
          <p:cNvPr id="3" name="Rectangle 2">
            <a:extLst>
              <a:ext uri="{FF2B5EF4-FFF2-40B4-BE49-F238E27FC236}">
                <a16:creationId xmlns:a16="http://schemas.microsoft.com/office/drawing/2014/main" id="{6241E43A-61CA-78DE-5237-6EE05BE13D27}"/>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160859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68185"/>
            <a:ext cx="11684000" cy="1076180"/>
          </a:xfrm>
        </p:spPr>
        <p:txBody>
          <a:bodyPr>
            <a:normAutofit fontScale="90000"/>
          </a:bodyPr>
          <a:lstStyle/>
          <a:p>
            <a:r>
              <a:rPr lang="en-US">
                <a:latin typeface="Adobe Devanagari"/>
              </a:rPr>
              <a:t>Research Problem</a:t>
            </a:r>
            <a:br>
              <a:rPr lang="en-US"/>
            </a:br>
            <a:endParaRPr lang="en-US"/>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endParaRPr lang="en-US" sz="1800" b="0">
              <a:solidFill>
                <a:schemeClr val="tx1"/>
              </a:solidFill>
            </a:endParaRPr>
          </a:p>
        </p:txBody>
      </p:sp>
      <p:sp>
        <p:nvSpPr>
          <p:cNvPr id="3" name="Rectangle 2">
            <a:extLst>
              <a:ext uri="{FF2B5EF4-FFF2-40B4-BE49-F238E27FC236}">
                <a16:creationId xmlns:a16="http://schemas.microsoft.com/office/drawing/2014/main" id="{8921886D-48D6-EE4D-8AA9-A43A13E9E745}"/>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2" name="Thought Bubble: Cloud 1">
            <a:extLst>
              <a:ext uri="{FF2B5EF4-FFF2-40B4-BE49-F238E27FC236}">
                <a16:creationId xmlns:a16="http://schemas.microsoft.com/office/drawing/2014/main" id="{713D643E-A755-4CCD-54B5-A4798B0ED35E}"/>
              </a:ext>
            </a:extLst>
          </p:cNvPr>
          <p:cNvSpPr/>
          <p:nvPr/>
        </p:nvSpPr>
        <p:spPr>
          <a:xfrm rot="21068084" flipH="1">
            <a:off x="1249732" y="876937"/>
            <a:ext cx="5558934" cy="3007803"/>
          </a:xfrm>
          <a:prstGeom prst="cloudCallout">
            <a:avLst/>
          </a:prstGeom>
          <a:solidFill>
            <a:schemeClr val="accent5">
              <a:lumMod val="75000"/>
            </a:schemeClr>
          </a:solidFill>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r>
              <a:rPr lang="en-US" sz="2800" b="1">
                <a:solidFill>
                  <a:schemeClr val="bg1"/>
                </a:solidFill>
                <a:latin typeface="Calibri"/>
                <a:cs typeface="Calibri"/>
              </a:rPr>
              <a:t>When Monkeys Come?</a:t>
            </a:r>
            <a:r>
              <a:rPr lang="en-GB" sz="2800" b="1">
                <a:solidFill>
                  <a:schemeClr val="bg1"/>
                </a:solidFill>
                <a:latin typeface="Calibri"/>
                <a:cs typeface="Calibri"/>
              </a:rPr>
              <a:t> Which Direction?</a:t>
            </a:r>
            <a:endParaRPr lang="en-US">
              <a:ea typeface="Cambria"/>
            </a:endParaRPr>
          </a:p>
          <a:p>
            <a:r>
              <a:rPr lang="en-GB" sz="2800" b="1">
                <a:solidFill>
                  <a:schemeClr val="bg1"/>
                </a:solidFill>
                <a:latin typeface="Calibri"/>
                <a:ea typeface="Calibri"/>
                <a:cs typeface="Calibri"/>
              </a:rPr>
              <a:t>How will the future be?</a:t>
            </a:r>
          </a:p>
          <a:p>
            <a:pPr algn="ctr"/>
            <a:endParaRPr lang="en-US">
              <a:solidFill>
                <a:schemeClr val="bg1"/>
              </a:solidFill>
              <a:latin typeface="Cambria"/>
              <a:ea typeface="Cambria"/>
              <a:cs typeface="Calibri"/>
            </a:endParaRPr>
          </a:p>
        </p:txBody>
      </p:sp>
      <p:pic>
        <p:nvPicPr>
          <p:cNvPr id="7" name="Picture 6" descr="A cartoon of a monkey&#10;&#10;Description automatically generated">
            <a:extLst>
              <a:ext uri="{FF2B5EF4-FFF2-40B4-BE49-F238E27FC236}">
                <a16:creationId xmlns:a16="http://schemas.microsoft.com/office/drawing/2014/main" id="{20F1AD1E-0A56-F39C-464B-A453D7A2F670}"/>
              </a:ext>
            </a:extLst>
          </p:cNvPr>
          <p:cNvPicPr>
            <a:picLocks noChangeAspect="1"/>
          </p:cNvPicPr>
          <p:nvPr/>
        </p:nvPicPr>
        <p:blipFill>
          <a:blip r:embed="rId2"/>
          <a:stretch>
            <a:fillRect/>
          </a:stretch>
        </p:blipFill>
        <p:spPr>
          <a:xfrm rot="420000">
            <a:off x="6529614" y="1365214"/>
            <a:ext cx="3650342" cy="4581144"/>
          </a:xfrm>
          <a:prstGeom prst="rect">
            <a:avLst/>
          </a:prstGeom>
        </p:spPr>
      </p:pic>
    </p:spTree>
    <p:extLst>
      <p:ext uri="{BB962C8B-B14F-4D97-AF65-F5344CB8AC3E}">
        <p14:creationId xmlns:p14="http://schemas.microsoft.com/office/powerpoint/2010/main" val="2817291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Sub 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457200" indent="-457200">
              <a:buFont typeface="Wingdings" pitchFamily="34" charset="0"/>
              <a:buChar char="§"/>
            </a:pPr>
            <a:r>
              <a:rPr lang="en-US" sz="2800">
                <a:solidFill>
                  <a:srgbClr val="000000"/>
                </a:solidFill>
                <a:latin typeface="Calibri"/>
                <a:ea typeface="Calibri"/>
                <a:cs typeface="Calibri"/>
              </a:rPr>
              <a:t>Pre-processing and summarizing the collected data captured by sound sensors and cameras</a:t>
            </a:r>
          </a:p>
          <a:p>
            <a:pPr lvl="2">
              <a:buFont typeface="Wingdings" pitchFamily="34" charset="0"/>
              <a:buChar char="§"/>
            </a:pPr>
            <a:r>
              <a:rPr lang="en-US">
                <a:solidFill>
                  <a:srgbClr val="000000"/>
                </a:solidFill>
                <a:latin typeface="Calibri"/>
                <a:ea typeface="Calibri"/>
                <a:cs typeface="Calibri"/>
              </a:rPr>
              <a:t>The date and time of their arrival</a:t>
            </a:r>
            <a:r>
              <a:rPr lang="en-US" b="0" i="0" u="none" strike="noStrike" baseline="0">
                <a:solidFill>
                  <a:srgbClr val="000000"/>
                </a:solidFill>
                <a:latin typeface="Calibri"/>
                <a:ea typeface="Calibri"/>
                <a:cs typeface="Calibri"/>
              </a:rPr>
              <a:t>.</a:t>
            </a:r>
            <a:endParaRPr lang="en-GB" sz="2000">
              <a:solidFill>
                <a:srgbClr val="898989"/>
              </a:solidFill>
              <a:latin typeface="Cambria"/>
              <a:ea typeface="Cambria"/>
              <a:cs typeface="Calibri"/>
            </a:endParaRPr>
          </a:p>
          <a:p>
            <a:pPr lvl="2">
              <a:buFont typeface="Wingdings" pitchFamily="34" charset="0"/>
              <a:buChar char="§"/>
            </a:pPr>
            <a:r>
              <a:rPr lang="en-US">
                <a:solidFill>
                  <a:srgbClr val="000000"/>
                </a:solidFill>
                <a:latin typeface="Calibri"/>
                <a:ea typeface="Calibri"/>
                <a:cs typeface="Calibri"/>
              </a:rPr>
              <a:t>Sound sensor number that detected their presence.</a:t>
            </a:r>
          </a:p>
          <a:p>
            <a:pPr marL="914400" lvl="2" indent="0">
              <a:buNone/>
            </a:pPr>
            <a:endParaRPr lang="en-US">
              <a:solidFill>
                <a:srgbClr val="000000"/>
              </a:solidFill>
              <a:latin typeface="Calibri"/>
              <a:ea typeface="Calibri"/>
              <a:cs typeface="Calibri"/>
            </a:endParaRPr>
          </a:p>
          <a:p>
            <a:pPr marL="457200" indent="-457200">
              <a:buFont typeface="Wingdings" pitchFamily="34" charset="0"/>
              <a:buChar char="§"/>
            </a:pPr>
            <a:r>
              <a:rPr lang="en-US" sz="2800">
                <a:solidFill>
                  <a:srgbClr val="000000"/>
                </a:solidFill>
                <a:latin typeface="Calibri"/>
                <a:ea typeface="Calibri"/>
                <a:cs typeface="Calibri"/>
              </a:rPr>
              <a:t>Analyze the data and point out the patterns in which they arrived.</a:t>
            </a:r>
          </a:p>
          <a:p>
            <a:pPr marL="457200" indent="-457200">
              <a:buFont typeface="Wingdings" pitchFamily="34" charset="0"/>
              <a:buChar char="§"/>
            </a:pPr>
            <a:r>
              <a:rPr lang="en-US" sz="2800">
                <a:solidFill>
                  <a:srgbClr val="000000"/>
                </a:solidFill>
                <a:latin typeface="Calibri"/>
                <a:ea typeface="Calibri"/>
                <a:cs typeface="Calibri"/>
              </a:rPr>
              <a:t>Implement a machine learning module.</a:t>
            </a:r>
            <a:endParaRPr lang="en-US" sz="1800">
              <a:solidFill>
                <a:srgbClr val="000000"/>
              </a:solidFill>
              <a:latin typeface="Calibri"/>
              <a:ea typeface="Calibri"/>
              <a:cs typeface="Calibri"/>
            </a:endParaRPr>
          </a:p>
          <a:p>
            <a:pPr marL="457200" indent="-457200">
              <a:buFont typeface="Wingdings" pitchFamily="34" charset="0"/>
              <a:buChar char="§"/>
            </a:pPr>
            <a:r>
              <a:rPr lang="en-US" sz="2800">
                <a:solidFill>
                  <a:srgbClr val="000000"/>
                </a:solidFill>
                <a:latin typeface="Calibri"/>
                <a:ea typeface="Calibri"/>
                <a:cs typeface="Calibri"/>
              </a:rPr>
              <a:t>Give a prediction to the farmer about their arrivals or behavior in future periods.</a:t>
            </a:r>
            <a:r>
              <a:rPr lang="en-US" sz="1800">
                <a:solidFill>
                  <a:srgbClr val="000000"/>
                </a:solidFill>
                <a:latin typeface="Calibri"/>
                <a:ea typeface="Calibri"/>
                <a:cs typeface="Calibri"/>
              </a:rPr>
              <a:t> </a:t>
            </a:r>
            <a:endParaRPr lang="en-US" sz="1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800" b="0" i="0" u="none" strike="noStrike" baseline="0">
                <a:solidFill>
                  <a:srgbClr val="000000"/>
                </a:solidFill>
                <a:latin typeface="Calibri"/>
                <a:ea typeface="Calibri"/>
                <a:cs typeface="Calibri"/>
              </a:rPr>
              <a:t>	</a:t>
            </a:r>
          </a:p>
          <a:p>
            <a:pPr>
              <a:lnSpc>
                <a:spcPct val="150000"/>
              </a:lnSpc>
            </a:pPr>
            <a:endParaRPr lang="en-US" sz="2800" b="0" i="0" u="none" strike="noStrike" baseline="0">
              <a:solidFill>
                <a:srgbClr val="000000"/>
              </a:solidFill>
              <a:latin typeface="Calibri" panose="020F0502020204030204" pitchFamily="34" charset="0"/>
            </a:endParaRPr>
          </a:p>
          <a:p>
            <a:pPr marL="0" indent="0">
              <a:lnSpc>
                <a:spcPct val="150000"/>
              </a:lnSpc>
              <a:buNone/>
            </a:pPr>
            <a:endParaRPr lang="en-US" sz="2800" b="0" i="0" u="none" strike="noStrike" baseline="0">
              <a:solidFill>
                <a:srgbClr val="000000"/>
              </a:solidFill>
              <a:latin typeface="Calibri" panose="020F0502020204030204" pitchFamily="34" charset="0"/>
            </a:endParaRPr>
          </a:p>
          <a:p>
            <a:endParaRPr lang="en-US">
              <a:highlight>
                <a:srgbClr val="FFFF00"/>
              </a:highlight>
            </a:endParaRP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sp>
        <p:nvSpPr>
          <p:cNvPr id="3" name="Rectangle 2">
            <a:extLst>
              <a:ext uri="{FF2B5EF4-FFF2-40B4-BE49-F238E27FC236}">
                <a16:creationId xmlns:a16="http://schemas.microsoft.com/office/drawing/2014/main" id="{D618243D-162C-7692-AB77-9F98EA9AAA26}"/>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2397932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86657" y="4677229"/>
            <a:ext cx="11684000" cy="792162"/>
          </a:xfrm>
        </p:spPr>
        <p:txBody>
          <a:bodyPr>
            <a:normAutofit/>
          </a:bodyPr>
          <a:lstStyle/>
          <a:p>
            <a:r>
              <a:rPr lang="en-US" b="1">
                <a:latin typeface="Adobe Devanagari"/>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Cambria"/>
              </a:rPr>
              <a:t>IT20606756</a:t>
            </a:r>
            <a:r>
              <a:rPr lang="en-US">
                <a:solidFill>
                  <a:schemeClr val="tx1"/>
                </a:solidFill>
                <a:ea typeface="Cambria"/>
              </a:rPr>
              <a:t>   |   Senanayake P.M.</a:t>
            </a:r>
            <a:r>
              <a:rPr lang="en-US" b="1">
                <a:solidFill>
                  <a:schemeClr val="tx1"/>
                </a:solidFill>
                <a:ea typeface="Cambria"/>
              </a:rPr>
              <a:t>  </a:t>
            </a:r>
            <a:r>
              <a:rPr lang="en-US">
                <a:solidFill>
                  <a:schemeClr val="tx1"/>
                </a:solidFill>
                <a:ea typeface="Cambria"/>
              </a:rPr>
              <a:t>|   TMP-2023-24-074</a:t>
            </a:r>
            <a:endParaRPr lang="en-US">
              <a:solidFill>
                <a:schemeClr val="tx1"/>
              </a:solidFill>
            </a:endParaRPr>
          </a:p>
        </p:txBody>
      </p:sp>
      <p:pic>
        <p:nvPicPr>
          <p:cNvPr id="2" name="Picture 2" descr="A group of people holding up a puzzle piece&#10;&#10;Description automatically generated">
            <a:extLst>
              <a:ext uri="{FF2B5EF4-FFF2-40B4-BE49-F238E27FC236}">
                <a16:creationId xmlns:a16="http://schemas.microsoft.com/office/drawing/2014/main" id="{C97C9391-5992-E860-6CC8-010F52AB0B8E}"/>
              </a:ext>
            </a:extLst>
          </p:cNvPr>
          <p:cNvPicPr>
            <a:picLocks noChangeAspect="1"/>
          </p:cNvPicPr>
          <p:nvPr/>
        </p:nvPicPr>
        <p:blipFill>
          <a:blip r:embed="rId2"/>
          <a:stretch>
            <a:fillRect/>
          </a:stretch>
        </p:blipFill>
        <p:spPr>
          <a:xfrm>
            <a:off x="3082472" y="631371"/>
            <a:ext cx="5410199" cy="4053114"/>
          </a:xfrm>
          <a:prstGeom prst="rect">
            <a:avLst/>
          </a:prstGeom>
        </p:spPr>
      </p:pic>
      <p:sp>
        <p:nvSpPr>
          <p:cNvPr id="6" name="Rectangle 5">
            <a:extLst>
              <a:ext uri="{FF2B5EF4-FFF2-40B4-BE49-F238E27FC236}">
                <a16:creationId xmlns:a16="http://schemas.microsoft.com/office/drawing/2014/main" id="{7EF87C23-66DF-B6CD-A40F-F1E88D0F2CA1}"/>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3" name="TextBox 2">
            <a:extLst>
              <a:ext uri="{FF2B5EF4-FFF2-40B4-BE49-F238E27FC236}">
                <a16:creationId xmlns:a16="http://schemas.microsoft.com/office/drawing/2014/main" id="{9B8351E8-E1EA-0402-3B4A-F428F71FFCA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a:t>
            </a:r>
            <a:endParaRPr lang="en-US"/>
          </a:p>
        </p:txBody>
      </p:sp>
    </p:spTree>
    <p:extLst>
      <p:ext uri="{BB962C8B-B14F-4D97-AF65-F5344CB8AC3E}">
        <p14:creationId xmlns:p14="http://schemas.microsoft.com/office/powerpoint/2010/main" val="737965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71156" y="295293"/>
            <a:ext cx="11684000" cy="792162"/>
          </a:xfrm>
        </p:spPr>
        <p:txBody>
          <a:bodyPr>
            <a:normAutofit/>
          </a:bodyPr>
          <a:lstStyle/>
          <a:p>
            <a:r>
              <a:rPr lang="en-US" sz="3200" b="1">
                <a:latin typeface="Adobe Devanagari"/>
              </a:rPr>
              <a:t>System Architecture </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sp>
        <p:nvSpPr>
          <p:cNvPr id="7" name="Rectangle 6">
            <a:extLst>
              <a:ext uri="{FF2B5EF4-FFF2-40B4-BE49-F238E27FC236}">
                <a16:creationId xmlns:a16="http://schemas.microsoft.com/office/drawing/2014/main" id="{050A601B-E03F-633A-7964-D29CCEFF1886}"/>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2" name="TextBox 1">
            <a:extLst>
              <a:ext uri="{FF2B5EF4-FFF2-40B4-BE49-F238E27FC236}">
                <a16:creationId xmlns:a16="http://schemas.microsoft.com/office/drawing/2014/main" id="{B428E459-FB34-4E37-3D99-85C2BCA98978}"/>
              </a:ext>
            </a:extLst>
          </p:cNvPr>
          <p:cNvSpPr txBox="1"/>
          <p:nvPr/>
        </p:nvSpPr>
        <p:spPr>
          <a:xfrm>
            <a:off x="1474929" y="2410396"/>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Sound sensor</a:t>
            </a:r>
            <a:endParaRPr lang="en-GB"/>
          </a:p>
        </p:txBody>
      </p:sp>
      <p:sp>
        <p:nvSpPr>
          <p:cNvPr id="3" name="TextBox 2">
            <a:extLst>
              <a:ext uri="{FF2B5EF4-FFF2-40B4-BE49-F238E27FC236}">
                <a16:creationId xmlns:a16="http://schemas.microsoft.com/office/drawing/2014/main" id="{4EF10D4A-1F22-7630-4D67-52BDE1412FBC}"/>
              </a:ext>
            </a:extLst>
          </p:cNvPr>
          <p:cNvSpPr txBox="1"/>
          <p:nvPr/>
        </p:nvSpPr>
        <p:spPr>
          <a:xfrm>
            <a:off x="310362" y="1102055"/>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Monkeys</a:t>
            </a:r>
          </a:p>
        </p:txBody>
      </p:sp>
      <p:sp>
        <p:nvSpPr>
          <p:cNvPr id="6" name="TextBox 5">
            <a:extLst>
              <a:ext uri="{FF2B5EF4-FFF2-40B4-BE49-F238E27FC236}">
                <a16:creationId xmlns:a16="http://schemas.microsoft.com/office/drawing/2014/main" id="{9F435B58-A403-2DEB-ECE5-B156852D6944}"/>
              </a:ext>
            </a:extLst>
          </p:cNvPr>
          <p:cNvSpPr txBox="1"/>
          <p:nvPr/>
        </p:nvSpPr>
        <p:spPr>
          <a:xfrm>
            <a:off x="1474929" y="3790622"/>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Camera</a:t>
            </a:r>
            <a:endParaRPr lang="en-US"/>
          </a:p>
        </p:txBody>
      </p:sp>
      <p:sp>
        <p:nvSpPr>
          <p:cNvPr id="8" name="TextBox 7">
            <a:extLst>
              <a:ext uri="{FF2B5EF4-FFF2-40B4-BE49-F238E27FC236}">
                <a16:creationId xmlns:a16="http://schemas.microsoft.com/office/drawing/2014/main" id="{1ECF9A5D-BEB0-FEC9-29B2-DB1A91BBA81F}"/>
              </a:ext>
            </a:extLst>
          </p:cNvPr>
          <p:cNvSpPr txBox="1"/>
          <p:nvPr/>
        </p:nvSpPr>
        <p:spPr>
          <a:xfrm>
            <a:off x="310361" y="5257111"/>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Monkeys</a:t>
            </a:r>
          </a:p>
        </p:txBody>
      </p:sp>
      <p:sp>
        <p:nvSpPr>
          <p:cNvPr id="9" name="TextBox 8">
            <a:extLst>
              <a:ext uri="{FF2B5EF4-FFF2-40B4-BE49-F238E27FC236}">
                <a16:creationId xmlns:a16="http://schemas.microsoft.com/office/drawing/2014/main" id="{EBAE20A2-8390-BB20-E9E2-5A9C622004BD}"/>
              </a:ext>
            </a:extLst>
          </p:cNvPr>
          <p:cNvSpPr txBox="1"/>
          <p:nvPr/>
        </p:nvSpPr>
        <p:spPr>
          <a:xfrm>
            <a:off x="4422287" y="3100509"/>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Cloud service</a:t>
            </a:r>
          </a:p>
        </p:txBody>
      </p:sp>
      <p:sp>
        <p:nvSpPr>
          <p:cNvPr id="10" name="TextBox 9">
            <a:extLst>
              <a:ext uri="{FF2B5EF4-FFF2-40B4-BE49-F238E27FC236}">
                <a16:creationId xmlns:a16="http://schemas.microsoft.com/office/drawing/2014/main" id="{4AF5F1EE-E279-A5C2-D209-7F0EE1140E91}"/>
              </a:ext>
            </a:extLst>
          </p:cNvPr>
          <p:cNvSpPr txBox="1"/>
          <p:nvPr/>
        </p:nvSpPr>
        <p:spPr>
          <a:xfrm>
            <a:off x="6348852" y="1576509"/>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ML module</a:t>
            </a:r>
          </a:p>
        </p:txBody>
      </p:sp>
      <p:sp>
        <p:nvSpPr>
          <p:cNvPr id="11" name="TextBox 10">
            <a:extLst>
              <a:ext uri="{FF2B5EF4-FFF2-40B4-BE49-F238E27FC236}">
                <a16:creationId xmlns:a16="http://schemas.microsoft.com/office/drawing/2014/main" id="{9C7559DB-9FD7-8543-5729-94D6096DC4A7}"/>
              </a:ext>
            </a:extLst>
          </p:cNvPr>
          <p:cNvSpPr txBox="1"/>
          <p:nvPr/>
        </p:nvSpPr>
        <p:spPr>
          <a:xfrm>
            <a:off x="9900059" y="1461489"/>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ea typeface="Cambria"/>
            </a:endParaRPr>
          </a:p>
        </p:txBody>
      </p:sp>
      <p:sp>
        <p:nvSpPr>
          <p:cNvPr id="12" name="TextBox 11">
            <a:extLst>
              <a:ext uri="{FF2B5EF4-FFF2-40B4-BE49-F238E27FC236}">
                <a16:creationId xmlns:a16="http://schemas.microsoft.com/office/drawing/2014/main" id="{3C8DCD82-C612-02EB-85BF-9885172826F7}"/>
              </a:ext>
            </a:extLst>
          </p:cNvPr>
          <p:cNvSpPr txBox="1"/>
          <p:nvPr/>
        </p:nvSpPr>
        <p:spPr>
          <a:xfrm>
            <a:off x="10360134" y="4667641"/>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Mobile device</a:t>
            </a:r>
          </a:p>
        </p:txBody>
      </p:sp>
      <p:sp>
        <p:nvSpPr>
          <p:cNvPr id="13" name="TextBox 12">
            <a:extLst>
              <a:ext uri="{FF2B5EF4-FFF2-40B4-BE49-F238E27FC236}">
                <a16:creationId xmlns:a16="http://schemas.microsoft.com/office/drawing/2014/main" id="{20D99EE2-BE5F-A8C3-A286-F130D88715DF}"/>
              </a:ext>
            </a:extLst>
          </p:cNvPr>
          <p:cNvSpPr txBox="1"/>
          <p:nvPr/>
        </p:nvSpPr>
        <p:spPr>
          <a:xfrm>
            <a:off x="1431795" y="4523866"/>
            <a:ext cx="28423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Detect the</a:t>
            </a:r>
            <a:endParaRPr lang="en-US"/>
          </a:p>
          <a:p>
            <a:r>
              <a:rPr lang="en-GB">
                <a:ea typeface="Cambria"/>
              </a:rPr>
              <a:t>monkeys</a:t>
            </a:r>
            <a:endParaRPr lang="en-GB"/>
          </a:p>
        </p:txBody>
      </p:sp>
      <p:cxnSp>
        <p:nvCxnSpPr>
          <p:cNvPr id="15" name="Straight Arrow Connector 14">
            <a:extLst>
              <a:ext uri="{FF2B5EF4-FFF2-40B4-BE49-F238E27FC236}">
                <a16:creationId xmlns:a16="http://schemas.microsoft.com/office/drawing/2014/main" id="{B247553A-AABB-6BD6-5445-97157BCE735F}"/>
              </a:ext>
            </a:extLst>
          </p:cNvPr>
          <p:cNvCxnSpPr/>
          <p:nvPr/>
        </p:nvCxnSpPr>
        <p:spPr>
          <a:xfrm flipV="1">
            <a:off x="1180921" y="4201603"/>
            <a:ext cx="396815" cy="89714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6" name="TextBox 15">
            <a:extLst>
              <a:ext uri="{FF2B5EF4-FFF2-40B4-BE49-F238E27FC236}">
                <a16:creationId xmlns:a16="http://schemas.microsoft.com/office/drawing/2014/main" id="{16291717-2CB5-D081-1BC1-5B9F9812F74F}"/>
              </a:ext>
            </a:extLst>
          </p:cNvPr>
          <p:cNvSpPr txBox="1"/>
          <p:nvPr/>
        </p:nvSpPr>
        <p:spPr>
          <a:xfrm>
            <a:off x="1431795" y="1576508"/>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Detect the sounds</a:t>
            </a:r>
          </a:p>
        </p:txBody>
      </p:sp>
      <p:cxnSp>
        <p:nvCxnSpPr>
          <p:cNvPr id="17" name="Straight Arrow Connector 16">
            <a:extLst>
              <a:ext uri="{FF2B5EF4-FFF2-40B4-BE49-F238E27FC236}">
                <a16:creationId xmlns:a16="http://schemas.microsoft.com/office/drawing/2014/main" id="{05CE2BE1-1487-2F87-E6A2-BC3DC352D6F4}"/>
              </a:ext>
            </a:extLst>
          </p:cNvPr>
          <p:cNvCxnSpPr>
            <a:cxnSpLocks/>
          </p:cNvCxnSpPr>
          <p:nvPr/>
        </p:nvCxnSpPr>
        <p:spPr>
          <a:xfrm>
            <a:off x="1267185" y="1490033"/>
            <a:ext cx="224286" cy="90002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63E14799-20EE-5ED6-3D0B-696C0965AC5F}"/>
              </a:ext>
            </a:extLst>
          </p:cNvPr>
          <p:cNvSpPr txBox="1"/>
          <p:nvPr/>
        </p:nvSpPr>
        <p:spPr>
          <a:xfrm>
            <a:off x="2783267" y="2870470"/>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Store data</a:t>
            </a:r>
          </a:p>
        </p:txBody>
      </p:sp>
      <p:cxnSp>
        <p:nvCxnSpPr>
          <p:cNvPr id="21" name="Straight Arrow Connector 20">
            <a:extLst>
              <a:ext uri="{FF2B5EF4-FFF2-40B4-BE49-F238E27FC236}">
                <a16:creationId xmlns:a16="http://schemas.microsoft.com/office/drawing/2014/main" id="{D2A0213A-1809-8C3E-1858-0B36FAD118EA}"/>
              </a:ext>
            </a:extLst>
          </p:cNvPr>
          <p:cNvCxnSpPr>
            <a:cxnSpLocks/>
          </p:cNvCxnSpPr>
          <p:nvPr/>
        </p:nvCxnSpPr>
        <p:spPr>
          <a:xfrm>
            <a:off x="2690542" y="3373466"/>
            <a:ext cx="1647645" cy="862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2" name="TextBox 21">
            <a:extLst>
              <a:ext uri="{FF2B5EF4-FFF2-40B4-BE49-F238E27FC236}">
                <a16:creationId xmlns:a16="http://schemas.microsoft.com/office/drawing/2014/main" id="{1046BBD4-5B7F-3631-CCD2-CD663037327B}"/>
              </a:ext>
            </a:extLst>
          </p:cNvPr>
          <p:cNvSpPr txBox="1"/>
          <p:nvPr/>
        </p:nvSpPr>
        <p:spPr>
          <a:xfrm>
            <a:off x="2610738" y="3574960"/>
            <a:ext cx="20084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Pre-process and label the data</a:t>
            </a:r>
          </a:p>
        </p:txBody>
      </p:sp>
      <p:sp>
        <p:nvSpPr>
          <p:cNvPr id="23" name="TextBox 22">
            <a:extLst>
              <a:ext uri="{FF2B5EF4-FFF2-40B4-BE49-F238E27FC236}">
                <a16:creationId xmlns:a16="http://schemas.microsoft.com/office/drawing/2014/main" id="{BFE1BC74-58AB-08F2-F934-C02BEDBF5971}"/>
              </a:ext>
            </a:extLst>
          </p:cNvPr>
          <p:cNvSpPr txBox="1"/>
          <p:nvPr/>
        </p:nvSpPr>
        <p:spPr>
          <a:xfrm>
            <a:off x="5816888" y="2309752"/>
            <a:ext cx="14908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Implement a module</a:t>
            </a:r>
          </a:p>
        </p:txBody>
      </p:sp>
      <p:cxnSp>
        <p:nvCxnSpPr>
          <p:cNvPr id="24" name="Straight Arrow Connector 23">
            <a:extLst>
              <a:ext uri="{FF2B5EF4-FFF2-40B4-BE49-F238E27FC236}">
                <a16:creationId xmlns:a16="http://schemas.microsoft.com/office/drawing/2014/main" id="{8C63E22F-DA97-630B-6C45-752D0C1CE9E2}"/>
              </a:ext>
            </a:extLst>
          </p:cNvPr>
          <p:cNvCxnSpPr>
            <a:cxnSpLocks/>
          </p:cNvCxnSpPr>
          <p:nvPr/>
        </p:nvCxnSpPr>
        <p:spPr>
          <a:xfrm flipV="1">
            <a:off x="5364728" y="1843714"/>
            <a:ext cx="986287" cy="78212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5" name="TextBox 24">
            <a:extLst>
              <a:ext uri="{FF2B5EF4-FFF2-40B4-BE49-F238E27FC236}">
                <a16:creationId xmlns:a16="http://schemas.microsoft.com/office/drawing/2014/main" id="{0EE0F49F-0248-6002-B192-C63F5C754F9C}"/>
              </a:ext>
            </a:extLst>
          </p:cNvPr>
          <p:cNvSpPr txBox="1"/>
          <p:nvPr/>
        </p:nvSpPr>
        <p:spPr>
          <a:xfrm>
            <a:off x="7858474" y="4840166"/>
            <a:ext cx="24972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mbria"/>
              </a:rPr>
              <a:t>Display the </a:t>
            </a:r>
            <a:r>
              <a:rPr lang="en-GB" dirty="0">
                <a:ea typeface="+mn-lt"/>
                <a:cs typeface="+mn-lt"/>
              </a:rPr>
              <a:t>behavioural patterns in an appropriate way</a:t>
            </a:r>
            <a:endParaRPr lang="en-GB" dirty="0">
              <a:ea typeface="Cambria"/>
            </a:endParaRPr>
          </a:p>
        </p:txBody>
      </p:sp>
      <p:cxnSp>
        <p:nvCxnSpPr>
          <p:cNvPr id="26" name="Straight Arrow Connector 25">
            <a:extLst>
              <a:ext uri="{FF2B5EF4-FFF2-40B4-BE49-F238E27FC236}">
                <a16:creationId xmlns:a16="http://schemas.microsoft.com/office/drawing/2014/main" id="{E3A7429A-6EFF-5788-6E82-B330EAA2B578}"/>
              </a:ext>
            </a:extLst>
          </p:cNvPr>
          <p:cNvCxnSpPr>
            <a:cxnSpLocks/>
          </p:cNvCxnSpPr>
          <p:nvPr/>
        </p:nvCxnSpPr>
        <p:spPr>
          <a:xfrm>
            <a:off x="5034049" y="3474106"/>
            <a:ext cx="1216325" cy="102941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B3708B8B-C8B2-3B8D-8B59-8605FA67BC86}"/>
              </a:ext>
            </a:extLst>
          </p:cNvPr>
          <p:cNvSpPr txBox="1"/>
          <p:nvPr/>
        </p:nvSpPr>
        <p:spPr>
          <a:xfrm>
            <a:off x="9094924" y="2784205"/>
            <a:ext cx="18071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Pass the predicted result</a:t>
            </a:r>
          </a:p>
        </p:txBody>
      </p:sp>
      <p:pic>
        <p:nvPicPr>
          <p:cNvPr id="14" name="Picture 31" descr="A cartoon monkey holding a vine&#10;&#10;Description automatically generated">
            <a:extLst>
              <a:ext uri="{FF2B5EF4-FFF2-40B4-BE49-F238E27FC236}">
                <a16:creationId xmlns:a16="http://schemas.microsoft.com/office/drawing/2014/main" id="{59675B7F-6612-9585-B685-D552DF550EEC}"/>
              </a:ext>
            </a:extLst>
          </p:cNvPr>
          <p:cNvPicPr>
            <a:picLocks noChangeAspect="1"/>
          </p:cNvPicPr>
          <p:nvPr/>
        </p:nvPicPr>
        <p:blipFill>
          <a:blip r:embed="rId2"/>
          <a:stretch>
            <a:fillRect/>
          </a:stretch>
        </p:blipFill>
        <p:spPr>
          <a:xfrm>
            <a:off x="1179211" y="29028"/>
            <a:ext cx="780293" cy="1311729"/>
          </a:xfrm>
          <a:prstGeom prst="rect">
            <a:avLst/>
          </a:prstGeom>
        </p:spPr>
      </p:pic>
      <p:pic>
        <p:nvPicPr>
          <p:cNvPr id="18" name="Picture 18" descr="A red and blue electronic device&#10;&#10;Description automatically generated">
            <a:extLst>
              <a:ext uri="{FF2B5EF4-FFF2-40B4-BE49-F238E27FC236}">
                <a16:creationId xmlns:a16="http://schemas.microsoft.com/office/drawing/2014/main" id="{BE0ACD86-80EA-DA2F-E364-D5AE760C6A35}"/>
              </a:ext>
            </a:extLst>
          </p:cNvPr>
          <p:cNvPicPr>
            <a:picLocks noChangeAspect="1"/>
          </p:cNvPicPr>
          <p:nvPr/>
        </p:nvPicPr>
        <p:blipFill>
          <a:blip r:embed="rId3"/>
          <a:stretch>
            <a:fillRect/>
          </a:stretch>
        </p:blipFill>
        <p:spPr>
          <a:xfrm>
            <a:off x="554454" y="2314779"/>
            <a:ext cx="1019801" cy="709748"/>
          </a:xfrm>
          <a:prstGeom prst="rect">
            <a:avLst/>
          </a:prstGeom>
        </p:spPr>
      </p:pic>
      <p:pic>
        <p:nvPicPr>
          <p:cNvPr id="19" name="Picture 31" descr="A green cloud with a white check mark&#10;&#10;Description automatically generated">
            <a:extLst>
              <a:ext uri="{FF2B5EF4-FFF2-40B4-BE49-F238E27FC236}">
                <a16:creationId xmlns:a16="http://schemas.microsoft.com/office/drawing/2014/main" id="{6C5DF065-8C73-0359-A476-03D1E74B173D}"/>
              </a:ext>
            </a:extLst>
          </p:cNvPr>
          <p:cNvPicPr>
            <a:picLocks noChangeAspect="1"/>
          </p:cNvPicPr>
          <p:nvPr/>
        </p:nvPicPr>
        <p:blipFill>
          <a:blip r:embed="rId4"/>
          <a:stretch>
            <a:fillRect/>
          </a:stretch>
        </p:blipFill>
        <p:spPr>
          <a:xfrm>
            <a:off x="4425043" y="2438400"/>
            <a:ext cx="729343" cy="720272"/>
          </a:xfrm>
          <a:prstGeom prst="rect">
            <a:avLst/>
          </a:prstGeom>
        </p:spPr>
      </p:pic>
      <p:pic>
        <p:nvPicPr>
          <p:cNvPr id="32" name="Picture 32" descr="A cartoon monkey holding a banana&#10;&#10;Description automatically generated">
            <a:extLst>
              <a:ext uri="{FF2B5EF4-FFF2-40B4-BE49-F238E27FC236}">
                <a16:creationId xmlns:a16="http://schemas.microsoft.com/office/drawing/2014/main" id="{017EC9CF-3BB0-93D7-123D-BB313842FF00}"/>
              </a:ext>
            </a:extLst>
          </p:cNvPr>
          <p:cNvPicPr>
            <a:picLocks noChangeAspect="1"/>
          </p:cNvPicPr>
          <p:nvPr/>
        </p:nvPicPr>
        <p:blipFill>
          <a:blip r:embed="rId5"/>
          <a:stretch>
            <a:fillRect/>
          </a:stretch>
        </p:blipFill>
        <p:spPr>
          <a:xfrm>
            <a:off x="375249" y="4604074"/>
            <a:ext cx="747657" cy="704526"/>
          </a:xfrm>
          <a:prstGeom prst="rect">
            <a:avLst/>
          </a:prstGeom>
        </p:spPr>
      </p:pic>
      <p:pic>
        <p:nvPicPr>
          <p:cNvPr id="33" name="Picture 33" descr="A green circle with white gears&#10;&#10;Description automatically generated">
            <a:extLst>
              <a:ext uri="{FF2B5EF4-FFF2-40B4-BE49-F238E27FC236}">
                <a16:creationId xmlns:a16="http://schemas.microsoft.com/office/drawing/2014/main" id="{811D42CF-81A7-6153-01B3-8DB56501F2C7}"/>
              </a:ext>
            </a:extLst>
          </p:cNvPr>
          <p:cNvPicPr>
            <a:picLocks noChangeAspect="1"/>
          </p:cNvPicPr>
          <p:nvPr/>
        </p:nvPicPr>
        <p:blipFill>
          <a:blip r:embed="rId6"/>
          <a:stretch>
            <a:fillRect/>
          </a:stretch>
        </p:blipFill>
        <p:spPr>
          <a:xfrm>
            <a:off x="6621698" y="992107"/>
            <a:ext cx="646502" cy="617748"/>
          </a:xfrm>
          <a:prstGeom prst="rect">
            <a:avLst/>
          </a:prstGeom>
        </p:spPr>
      </p:pic>
      <p:pic>
        <p:nvPicPr>
          <p:cNvPr id="34" name="Picture 34" descr="A tablet with a pie chart on the screen&#10;&#10;Description automatically generated">
            <a:extLst>
              <a:ext uri="{FF2B5EF4-FFF2-40B4-BE49-F238E27FC236}">
                <a16:creationId xmlns:a16="http://schemas.microsoft.com/office/drawing/2014/main" id="{38F2FA41-39B2-8C9B-E198-E860856F2066}"/>
              </a:ext>
            </a:extLst>
          </p:cNvPr>
          <p:cNvPicPr>
            <a:picLocks noChangeAspect="1"/>
          </p:cNvPicPr>
          <p:nvPr/>
        </p:nvPicPr>
        <p:blipFill>
          <a:blip r:embed="rId7"/>
          <a:stretch>
            <a:fillRect/>
          </a:stretch>
        </p:blipFill>
        <p:spPr>
          <a:xfrm>
            <a:off x="11022198" y="4116614"/>
            <a:ext cx="810986" cy="810986"/>
          </a:xfrm>
          <a:prstGeom prst="rect">
            <a:avLst/>
          </a:prstGeom>
        </p:spPr>
      </p:pic>
      <p:sp>
        <p:nvSpPr>
          <p:cNvPr id="27" name="TextBox 26">
            <a:extLst>
              <a:ext uri="{FF2B5EF4-FFF2-40B4-BE49-F238E27FC236}">
                <a16:creationId xmlns:a16="http://schemas.microsoft.com/office/drawing/2014/main" id="{C9A1A1C6-AE95-98B9-2D2B-66FA831B0B9C}"/>
              </a:ext>
            </a:extLst>
          </p:cNvPr>
          <p:cNvSpPr txBox="1"/>
          <p:nvPr/>
        </p:nvSpPr>
        <p:spPr>
          <a:xfrm>
            <a:off x="10058210" y="1217073"/>
            <a:ext cx="1490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mbria"/>
              </a:rPr>
              <a:t>Farmer</a:t>
            </a:r>
          </a:p>
        </p:txBody>
      </p:sp>
      <p:cxnSp>
        <p:nvCxnSpPr>
          <p:cNvPr id="28" name="Straight Arrow Connector 27">
            <a:extLst>
              <a:ext uri="{FF2B5EF4-FFF2-40B4-BE49-F238E27FC236}">
                <a16:creationId xmlns:a16="http://schemas.microsoft.com/office/drawing/2014/main" id="{0C6036D1-30A9-8878-81E7-CEE337E28A49}"/>
              </a:ext>
            </a:extLst>
          </p:cNvPr>
          <p:cNvCxnSpPr>
            <a:cxnSpLocks/>
          </p:cNvCxnSpPr>
          <p:nvPr/>
        </p:nvCxnSpPr>
        <p:spPr>
          <a:xfrm flipH="1" flipV="1">
            <a:off x="7774373" y="1441148"/>
            <a:ext cx="2104844" cy="575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45D7830D-27F6-F25E-7E98-A974581DB3D0}"/>
              </a:ext>
            </a:extLst>
          </p:cNvPr>
          <p:cNvSpPr txBox="1"/>
          <p:nvPr/>
        </p:nvSpPr>
        <p:spPr>
          <a:xfrm>
            <a:off x="7858473" y="1547752"/>
            <a:ext cx="24253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Provide details of what he wants to know</a:t>
            </a:r>
            <a:endParaRPr lang="en-US">
              <a:ea typeface="+mn-lt"/>
              <a:cs typeface="+mn-lt"/>
            </a:endParaRPr>
          </a:p>
        </p:txBody>
      </p:sp>
      <p:pic>
        <p:nvPicPr>
          <p:cNvPr id="35" name="Picture 5" descr="A cartoon of a child wearing a cowboy hat&#10;&#10;Description automatically generated">
            <a:extLst>
              <a:ext uri="{FF2B5EF4-FFF2-40B4-BE49-F238E27FC236}">
                <a16:creationId xmlns:a16="http://schemas.microsoft.com/office/drawing/2014/main" id="{5D91DBB8-7C03-AE6F-186D-E8720993EC11}"/>
              </a:ext>
            </a:extLst>
          </p:cNvPr>
          <p:cNvPicPr>
            <a:picLocks noChangeAspect="1"/>
          </p:cNvPicPr>
          <p:nvPr/>
        </p:nvPicPr>
        <p:blipFill>
          <a:blip r:embed="rId8"/>
          <a:stretch>
            <a:fillRect/>
          </a:stretch>
        </p:blipFill>
        <p:spPr>
          <a:xfrm>
            <a:off x="10925833" y="1109647"/>
            <a:ext cx="812699" cy="1039061"/>
          </a:xfrm>
          <a:prstGeom prst="rect">
            <a:avLst/>
          </a:prstGeom>
        </p:spPr>
      </p:pic>
      <p:pic>
        <p:nvPicPr>
          <p:cNvPr id="31" name="Picture 35" descr="A green circle with white graphics and a pie chart&#10;&#10;Description automatically generated">
            <a:extLst>
              <a:ext uri="{FF2B5EF4-FFF2-40B4-BE49-F238E27FC236}">
                <a16:creationId xmlns:a16="http://schemas.microsoft.com/office/drawing/2014/main" id="{26D34261-5431-66A1-25E6-8CD73359706B}"/>
              </a:ext>
            </a:extLst>
          </p:cNvPr>
          <p:cNvPicPr>
            <a:picLocks noChangeAspect="1"/>
          </p:cNvPicPr>
          <p:nvPr/>
        </p:nvPicPr>
        <p:blipFill>
          <a:blip r:embed="rId9"/>
          <a:stretch>
            <a:fillRect/>
          </a:stretch>
        </p:blipFill>
        <p:spPr>
          <a:xfrm>
            <a:off x="6334664" y="4458419"/>
            <a:ext cx="759125" cy="701615"/>
          </a:xfrm>
          <a:prstGeom prst="rect">
            <a:avLst/>
          </a:prstGeom>
        </p:spPr>
      </p:pic>
      <p:sp>
        <p:nvSpPr>
          <p:cNvPr id="36" name="TextBox 35">
            <a:extLst>
              <a:ext uri="{FF2B5EF4-FFF2-40B4-BE49-F238E27FC236}">
                <a16:creationId xmlns:a16="http://schemas.microsoft.com/office/drawing/2014/main" id="{D2CD2058-0910-E6EF-B3E9-98771B537D92}"/>
              </a:ext>
            </a:extLst>
          </p:cNvPr>
          <p:cNvSpPr txBox="1"/>
          <p:nvPr/>
        </p:nvSpPr>
        <p:spPr>
          <a:xfrm>
            <a:off x="5773758" y="5170848"/>
            <a:ext cx="19509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mbria"/>
              </a:rPr>
              <a:t>Visualization Tool</a:t>
            </a:r>
          </a:p>
        </p:txBody>
      </p:sp>
      <p:cxnSp>
        <p:nvCxnSpPr>
          <p:cNvPr id="37" name="Straight Arrow Connector 36">
            <a:extLst>
              <a:ext uri="{FF2B5EF4-FFF2-40B4-BE49-F238E27FC236}">
                <a16:creationId xmlns:a16="http://schemas.microsoft.com/office/drawing/2014/main" id="{291F60CE-E491-08D5-F36B-BAE3E8AA0DA4}"/>
              </a:ext>
            </a:extLst>
          </p:cNvPr>
          <p:cNvCxnSpPr>
            <a:cxnSpLocks/>
          </p:cNvCxnSpPr>
          <p:nvPr/>
        </p:nvCxnSpPr>
        <p:spPr>
          <a:xfrm>
            <a:off x="7176278" y="4768069"/>
            <a:ext cx="3171644" cy="862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8" name="Straight Arrow Connector 37">
            <a:extLst>
              <a:ext uri="{FF2B5EF4-FFF2-40B4-BE49-F238E27FC236}">
                <a16:creationId xmlns:a16="http://schemas.microsoft.com/office/drawing/2014/main" id="{63D19817-884A-C4E3-B532-8D1F761E35E4}"/>
              </a:ext>
            </a:extLst>
          </p:cNvPr>
          <p:cNvCxnSpPr>
            <a:cxnSpLocks/>
          </p:cNvCxnSpPr>
          <p:nvPr/>
        </p:nvCxnSpPr>
        <p:spPr>
          <a:xfrm>
            <a:off x="7176275" y="1978860"/>
            <a:ext cx="3344174" cy="258217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90730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295400" y="304800"/>
            <a:ext cx="9829800" cy="609600"/>
          </a:xfrm>
        </p:spPr>
        <p:txBody>
          <a:bodyPr>
            <a:normAutofit/>
          </a:bodyPr>
          <a:lstStyle/>
          <a:p>
            <a:r>
              <a:rPr lang="en-US" sz="3200" b="0" i="0" u="none" strike="noStrike" baseline="0">
                <a:latin typeface="Calibri" panose="020F0502020204030204" pitchFamily="34" charset="0"/>
              </a:rPr>
              <a:t>Introduction </a:t>
            </a:r>
            <a:r>
              <a:rPr lang="en-US" sz="3200" b="0" i="0" u="none" strike="noStrike" baseline="0">
                <a:latin typeface="Arial" panose="020B0604020202020204" pitchFamily="34" charset="0"/>
              </a:rPr>
              <a:t>to the overall project</a:t>
            </a:r>
            <a:endParaRPr lang="en-US" sz="6600"/>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609600" y="990600"/>
            <a:ext cx="9601200" cy="5105400"/>
          </a:xfrm>
        </p:spPr>
        <p:txBody>
          <a:bodyPr vert="horz" lIns="91440" tIns="45720" rIns="91440" bIns="45720" rtlCol="0" anchor="t">
            <a:normAutofit lnSpcReduction="10000"/>
          </a:bodyPr>
          <a:lstStyle/>
          <a:p>
            <a:pPr algn="l"/>
            <a:r>
              <a:rPr lang="en-US" sz="3200" b="1">
                <a:solidFill>
                  <a:schemeClr val="accent5">
                    <a:lumMod val="75000"/>
                  </a:schemeClr>
                </a:solidFill>
                <a:latin typeface="+mj-lt"/>
              </a:rPr>
              <a:t>Fungal diseases </a:t>
            </a:r>
            <a:r>
              <a:rPr lang="en-US" b="1">
                <a:solidFill>
                  <a:schemeClr val="accent5">
                    <a:lumMod val="75000"/>
                  </a:schemeClr>
                </a:solidFill>
                <a:latin typeface="+mj-lt"/>
              </a:rPr>
              <a:t>, pest damages and </a:t>
            </a:r>
            <a:r>
              <a:rPr lang="en-US" sz="3200" b="1">
                <a:solidFill>
                  <a:schemeClr val="accent5">
                    <a:lumMod val="75000"/>
                  </a:schemeClr>
                </a:solidFill>
                <a:latin typeface="+mj-lt"/>
              </a:rPr>
              <a:t>depletion of soil nutrients</a:t>
            </a:r>
            <a:r>
              <a:rPr lang="en-US" b="1">
                <a:solidFill>
                  <a:schemeClr val="accent5">
                    <a:lumMod val="75000"/>
                  </a:schemeClr>
                </a:solidFill>
                <a:latin typeface="+mj-lt"/>
              </a:rPr>
              <a:t> </a:t>
            </a:r>
            <a:r>
              <a:rPr lang="en-US" sz="4400" b="1">
                <a:solidFill>
                  <a:schemeClr val="accent5">
                    <a:lumMod val="75000"/>
                  </a:schemeClr>
                </a:solidFill>
                <a:latin typeface="+mj-lt"/>
              </a:rPr>
              <a:t>                     </a:t>
            </a:r>
            <a:endParaRPr lang="en-US">
              <a:solidFill>
                <a:schemeClr val="accent5">
                  <a:lumMod val="75000"/>
                </a:schemeClr>
              </a:solidFill>
              <a:ea typeface="Cambria"/>
            </a:endParaRPr>
          </a:p>
          <a:p>
            <a:pPr algn="l"/>
            <a:endParaRPr lang="en-US" sz="2800">
              <a:solidFill>
                <a:schemeClr val="tx1"/>
              </a:solidFill>
              <a:latin typeface="+mj-lt"/>
            </a:endParaRPr>
          </a:p>
          <a:p>
            <a:pPr marL="457200" indent="-457200" algn="l">
              <a:buFont typeface="Wingdings" panose="05000000000000000000" pitchFamily="2" charset="2"/>
              <a:buChar char="§"/>
            </a:pPr>
            <a:r>
              <a:rPr lang="en-US" sz="2800">
                <a:solidFill>
                  <a:schemeClr val="tx1"/>
                </a:solidFill>
                <a:latin typeface="+mj-lt"/>
              </a:rPr>
              <a:t>Lack of nutrients in the soil directly affects the plant and the yield. </a:t>
            </a:r>
            <a:endParaRPr lang="en-US" sz="2400">
              <a:solidFill>
                <a:schemeClr val="tx1"/>
              </a:solidFill>
              <a:latin typeface="+mj-lt"/>
            </a:endParaRPr>
          </a:p>
          <a:p>
            <a:pPr lvl="8" algn="l"/>
            <a:r>
              <a:rPr lang="en-US" sz="2400">
                <a:solidFill>
                  <a:schemeClr val="tx1"/>
                </a:solidFill>
                <a:latin typeface="+mj-lt"/>
              </a:rPr>
              <a:t>Discoloration of leaves </a:t>
            </a:r>
            <a:endParaRPr lang="en-US">
              <a:solidFill>
                <a:schemeClr val="tx1"/>
              </a:solidFill>
            </a:endParaRPr>
          </a:p>
          <a:p>
            <a:pPr lvl="8" algn="l"/>
            <a:r>
              <a:rPr lang="en-US" sz="2400">
                <a:solidFill>
                  <a:schemeClr val="tx1"/>
                </a:solidFill>
                <a:latin typeface="+mj-lt"/>
              </a:rPr>
              <a:t>Leaf shriveling</a:t>
            </a:r>
            <a:endParaRPr lang="en-US" sz="1600">
              <a:solidFill>
                <a:schemeClr val="tx1"/>
              </a:solidFill>
              <a:latin typeface="+mj-lt"/>
            </a:endParaRPr>
          </a:p>
          <a:p>
            <a:pPr marL="457200" indent="-457200" algn="l">
              <a:buFont typeface="Wingdings" panose="05000000000000000000" pitchFamily="2" charset="2"/>
              <a:buChar char="§"/>
            </a:pPr>
            <a:r>
              <a:rPr lang="en-US" sz="2800">
                <a:solidFill>
                  <a:schemeClr val="tx1"/>
                </a:solidFill>
                <a:latin typeface="+mj-lt"/>
              </a:rPr>
              <a:t>Fungal damage immediately impairs the life of the plant. </a:t>
            </a:r>
            <a:endParaRPr lang="en-US" sz="2800">
              <a:solidFill>
                <a:schemeClr val="tx1"/>
              </a:solidFill>
              <a:latin typeface="+mj-lt"/>
              <a:cs typeface="Calibri"/>
            </a:endParaRPr>
          </a:p>
          <a:p>
            <a:pPr algn="l"/>
            <a:r>
              <a:rPr lang="en-US" sz="2800">
                <a:solidFill>
                  <a:schemeClr val="tx1"/>
                </a:solidFill>
                <a:latin typeface="+mj-lt"/>
              </a:rPr>
              <a:t>      Cause ,</a:t>
            </a:r>
            <a:endParaRPr lang="en-US" sz="2800">
              <a:solidFill>
                <a:schemeClr val="tx1"/>
              </a:solidFill>
              <a:latin typeface="+mj-lt"/>
              <a:cs typeface="Calibri"/>
            </a:endParaRPr>
          </a:p>
          <a:p>
            <a:pPr lvl="8" algn="l"/>
            <a:r>
              <a:rPr lang="en-US" sz="2400">
                <a:solidFill>
                  <a:schemeClr val="tx1"/>
                </a:solidFill>
                <a:latin typeface="+mj-lt"/>
              </a:rPr>
              <a:t>Decreased productivity</a:t>
            </a:r>
            <a:endParaRPr lang="en-US" sz="2400">
              <a:solidFill>
                <a:schemeClr val="tx1"/>
              </a:solidFill>
              <a:latin typeface="+mj-lt"/>
              <a:cs typeface="Calibri"/>
            </a:endParaRPr>
          </a:p>
          <a:p>
            <a:pPr lvl="8" algn="l"/>
            <a:r>
              <a:rPr lang="en-US" sz="2400">
                <a:solidFill>
                  <a:schemeClr val="tx1"/>
                </a:solidFill>
                <a:latin typeface="+mj-lt"/>
              </a:rPr>
              <a:t>Deterioration of productivity</a:t>
            </a:r>
            <a:endParaRPr lang="en-US" sz="2400">
              <a:solidFill>
                <a:schemeClr val="tx1"/>
              </a:solidFill>
              <a:latin typeface="+mj-lt"/>
              <a:cs typeface="Calibri"/>
            </a:endParaRPr>
          </a:p>
          <a:p>
            <a:pPr lvl="8" algn="l"/>
            <a:endParaRPr lang="en-US" sz="2400">
              <a:solidFill>
                <a:schemeClr val="tx1"/>
              </a:solidFill>
            </a:endParaRPr>
          </a:p>
          <a:p>
            <a:pPr algn="l"/>
            <a:endParaRPr lang="en-US" sz="2800">
              <a:solidFill>
                <a:schemeClr val="tx1"/>
              </a:solidFill>
            </a:endParaRPr>
          </a:p>
          <a:p>
            <a:pPr algn="l"/>
            <a:endParaRPr lang="en-US" sz="2800">
              <a:solidFill>
                <a:schemeClr val="tx1"/>
              </a:solidFill>
            </a:endParaRPr>
          </a:p>
        </p:txBody>
      </p:sp>
      <p:pic>
        <p:nvPicPr>
          <p:cNvPr id="5" name="Picture 4" descr="A green check mark in a square&#10;&#10;Description automatically generated">
            <a:extLst>
              <a:ext uri="{FF2B5EF4-FFF2-40B4-BE49-F238E27FC236}">
                <a16:creationId xmlns:a16="http://schemas.microsoft.com/office/drawing/2014/main" id="{425D9493-8620-C0F2-5E2E-6412C4FB6E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5900" y="3304005"/>
            <a:ext cx="381000" cy="381000"/>
          </a:xfrm>
          <a:prstGeom prst="rect">
            <a:avLst/>
          </a:prstGeom>
        </p:spPr>
      </p:pic>
      <p:pic>
        <p:nvPicPr>
          <p:cNvPr id="6" name="Picture 5" descr="A green check mark in a square&#10;&#10;Description automatically generated">
            <a:extLst>
              <a:ext uri="{FF2B5EF4-FFF2-40B4-BE49-F238E27FC236}">
                <a16:creationId xmlns:a16="http://schemas.microsoft.com/office/drawing/2014/main" id="{F9EC164F-7911-E11C-563F-24E49F891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5900" y="3761205"/>
            <a:ext cx="381000" cy="381000"/>
          </a:xfrm>
          <a:prstGeom prst="rect">
            <a:avLst/>
          </a:prstGeom>
        </p:spPr>
      </p:pic>
      <p:pic>
        <p:nvPicPr>
          <p:cNvPr id="7" name="Picture 6" descr="A green check mark in a square&#10;&#10;Description automatically generated">
            <a:extLst>
              <a:ext uri="{FF2B5EF4-FFF2-40B4-BE49-F238E27FC236}">
                <a16:creationId xmlns:a16="http://schemas.microsoft.com/office/drawing/2014/main" id="{33CBA8EA-3BD0-1990-37F9-F5F3F0287B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5095851"/>
            <a:ext cx="381000" cy="381000"/>
          </a:xfrm>
          <a:prstGeom prst="rect">
            <a:avLst/>
          </a:prstGeom>
        </p:spPr>
      </p:pic>
      <p:pic>
        <p:nvPicPr>
          <p:cNvPr id="8" name="Picture 7" descr="A green check mark in a square&#10;&#10;Description automatically generated">
            <a:extLst>
              <a:ext uri="{FF2B5EF4-FFF2-40B4-BE49-F238E27FC236}">
                <a16:creationId xmlns:a16="http://schemas.microsoft.com/office/drawing/2014/main" id="{48832E21-0CF7-2400-3B54-1979FADA8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5558494"/>
            <a:ext cx="381000" cy="381000"/>
          </a:xfrm>
          <a:prstGeom prst="rect">
            <a:avLst/>
          </a:prstGeom>
        </p:spPr>
      </p:pic>
      <p:pic>
        <p:nvPicPr>
          <p:cNvPr id="10" name="Picture 9" descr="A green leaf with holes in it&#10;&#10;Description automatically generated">
            <a:extLst>
              <a:ext uri="{FF2B5EF4-FFF2-40B4-BE49-F238E27FC236}">
                <a16:creationId xmlns:a16="http://schemas.microsoft.com/office/drawing/2014/main" id="{7ADFD917-8615-6B49-6722-2F80113871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620895">
            <a:off x="9962444" y="703594"/>
            <a:ext cx="1738041" cy="1738041"/>
          </a:xfrm>
          <a:prstGeom prst="rect">
            <a:avLst/>
          </a:prstGeom>
        </p:spPr>
      </p:pic>
      <p:pic>
        <p:nvPicPr>
          <p:cNvPr id="12" name="Picture 11" descr="A plant growing out of the ground&#10;&#10;Description automatically generated">
            <a:extLst>
              <a:ext uri="{FF2B5EF4-FFF2-40B4-BE49-F238E27FC236}">
                <a16:creationId xmlns:a16="http://schemas.microsoft.com/office/drawing/2014/main" id="{07C9CB37-E38B-AB55-B2F6-67F6708BE3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0" y="2590800"/>
            <a:ext cx="3997190" cy="3712057"/>
          </a:xfrm>
          <a:prstGeom prst="rect">
            <a:avLst/>
          </a:prstGeom>
        </p:spPr>
      </p:pic>
      <p:sp>
        <p:nvSpPr>
          <p:cNvPr id="13" name="Rectangle 12">
            <a:extLst>
              <a:ext uri="{FF2B5EF4-FFF2-40B4-BE49-F238E27FC236}">
                <a16:creationId xmlns:a16="http://schemas.microsoft.com/office/drawing/2014/main" id="{EAF16F9C-6EF7-EF61-3E0A-BF4669AED740}"/>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05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66914" y="150586"/>
            <a:ext cx="11684000" cy="792162"/>
          </a:xfrm>
        </p:spPr>
        <p:txBody>
          <a:bodyPr>
            <a:normAutofit/>
          </a:bodyPr>
          <a:lstStyle/>
          <a:p>
            <a:r>
              <a:rPr lang="en-US" sz="3600" b="1">
                <a:latin typeface="Adobe Devanagari"/>
              </a:rPr>
              <a:t>Tools and Technologies and algorithms</a:t>
            </a:r>
            <a:endParaRPr lang="en-US" sz="36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949592"/>
            <a:ext cx="11684000" cy="5167222"/>
          </a:xfrm>
        </p:spPr>
        <p:txBody>
          <a:bodyPr vert="horz" lIns="91440" tIns="45720" rIns="91440" bIns="45720" rtlCol="0" anchor="t">
            <a:normAutofit fontScale="85000" lnSpcReduction="20000"/>
          </a:bodyPr>
          <a:lstStyle/>
          <a:p>
            <a:r>
              <a:rPr lang="en-US">
                <a:latin typeface="Calibri"/>
                <a:ea typeface="Cambria"/>
              </a:rPr>
              <a:t>Programming language</a:t>
            </a:r>
          </a:p>
          <a:p>
            <a:pPr marL="0" indent="0">
              <a:buNone/>
            </a:pPr>
            <a:r>
              <a:rPr lang="en-US" sz="2400">
                <a:latin typeface="Calibri"/>
                <a:ea typeface="Calibri"/>
                <a:cs typeface="Calibri"/>
              </a:rPr>
              <a:t>Python</a:t>
            </a:r>
          </a:p>
          <a:p>
            <a:pPr marL="0" indent="0">
              <a:buNone/>
            </a:pPr>
            <a:endParaRPr lang="en-US" sz="2000">
              <a:latin typeface="Cambria"/>
              <a:ea typeface="+mn-lt"/>
              <a:cs typeface="+mn-lt"/>
            </a:endParaRPr>
          </a:p>
          <a:p>
            <a:r>
              <a:rPr lang="en-US">
                <a:latin typeface="Calibri"/>
                <a:ea typeface="+mn-lt"/>
                <a:cs typeface="+mn-lt"/>
              </a:rPr>
              <a:t>Tools</a:t>
            </a:r>
            <a:endParaRPr lang="en-US">
              <a:latin typeface="Calibri"/>
              <a:ea typeface="Cambria"/>
              <a:cs typeface="Calibri"/>
            </a:endParaRPr>
          </a:p>
          <a:p>
            <a:pPr marL="0" indent="0">
              <a:buNone/>
            </a:pPr>
            <a:r>
              <a:rPr lang="en-US" sz="2400">
                <a:latin typeface="Calibri"/>
                <a:ea typeface="Calibri"/>
                <a:cs typeface="Calibri"/>
              </a:rPr>
              <a:t>Version controlling – SourceTree</a:t>
            </a:r>
            <a:endParaRPr lang="en-US" sz="2400">
              <a:latin typeface="Calibri"/>
              <a:ea typeface="Cambria"/>
              <a:cs typeface="Calibri"/>
            </a:endParaRPr>
          </a:p>
          <a:p>
            <a:pPr marL="0" indent="0">
              <a:buNone/>
            </a:pPr>
            <a:r>
              <a:rPr lang="en-US" sz="2400">
                <a:latin typeface="Calibri"/>
                <a:ea typeface="Calibri"/>
                <a:cs typeface="Calibri"/>
              </a:rPr>
              <a:t>Visual Studio Code</a:t>
            </a:r>
          </a:p>
          <a:p>
            <a:pPr marL="0" indent="0">
              <a:buNone/>
            </a:pPr>
            <a:r>
              <a:rPr lang="en-US" sz="2400">
                <a:latin typeface="Calibri"/>
                <a:ea typeface="Calibri"/>
                <a:cs typeface="Calibri"/>
              </a:rPr>
              <a:t>Google </a:t>
            </a:r>
            <a:r>
              <a:rPr lang="en-US" sz="2400" err="1">
                <a:latin typeface="Calibri"/>
                <a:ea typeface="Calibri"/>
                <a:cs typeface="Calibri"/>
              </a:rPr>
              <a:t>Colab</a:t>
            </a:r>
            <a:endParaRPr lang="en-US" sz="2400">
              <a:latin typeface="Calibri"/>
              <a:ea typeface="Calibri"/>
              <a:cs typeface="Calibri"/>
            </a:endParaRPr>
          </a:p>
          <a:p>
            <a:pPr marL="0" indent="0">
              <a:buNone/>
            </a:pPr>
            <a:r>
              <a:rPr lang="en-US" sz="2400">
                <a:latin typeface="Calibri"/>
                <a:ea typeface="Cambria"/>
                <a:cs typeface="Calibri"/>
              </a:rPr>
              <a:t>Data Visualization Tool</a:t>
            </a:r>
          </a:p>
          <a:p>
            <a:pPr marL="0" indent="0">
              <a:buNone/>
            </a:pPr>
            <a:endParaRPr lang="en-US">
              <a:latin typeface="Calibri"/>
              <a:ea typeface="Calibri"/>
              <a:cs typeface="Calibri"/>
            </a:endParaRPr>
          </a:p>
          <a:p>
            <a:pPr>
              <a:lnSpc>
                <a:spcPct val="120000"/>
              </a:lnSpc>
            </a:pPr>
            <a:r>
              <a:rPr lang="en-US">
                <a:latin typeface="Calibri"/>
                <a:ea typeface="Cambria"/>
                <a:cs typeface="Calibri"/>
              </a:rPr>
              <a:t>Database Service</a:t>
            </a:r>
          </a:p>
          <a:p>
            <a:pPr marL="0" indent="0">
              <a:lnSpc>
                <a:spcPct val="120000"/>
              </a:lnSpc>
              <a:buNone/>
            </a:pPr>
            <a:r>
              <a:rPr lang="en-US" sz="2400">
                <a:latin typeface="Calibri"/>
                <a:ea typeface="Calibri"/>
                <a:cs typeface="Calibri"/>
              </a:rPr>
              <a:t>Microsoft Azure</a:t>
            </a:r>
          </a:p>
          <a:p>
            <a:pPr marL="0" indent="0">
              <a:buNone/>
            </a:pPr>
            <a:endParaRPr lang="en-US">
              <a:ea typeface="+mn-lt"/>
              <a:cs typeface="+mn-lt"/>
            </a:endParaRPr>
          </a:p>
          <a:p>
            <a:r>
              <a:rPr lang="en-US">
                <a:latin typeface="Calibri"/>
                <a:ea typeface="+mn-lt"/>
                <a:cs typeface="+mn-lt"/>
              </a:rPr>
              <a:t>Algorithms</a:t>
            </a:r>
            <a:endParaRPr lang="en-US">
              <a:latin typeface="Calibri"/>
              <a:ea typeface="Calibri"/>
              <a:cs typeface="Calibri"/>
            </a:endParaRPr>
          </a:p>
          <a:p>
            <a:pPr marL="0" indent="0">
              <a:buNone/>
            </a:pPr>
            <a:r>
              <a:rPr lang="en-US" sz="2400">
                <a:latin typeface="Calibri"/>
                <a:cs typeface="Calibri"/>
              </a:rPr>
              <a:t>CNN</a:t>
            </a:r>
          </a:p>
          <a:p>
            <a:pPr marL="0" indent="0">
              <a:buNone/>
            </a:pPr>
            <a:endParaRPr lang="en-US">
              <a:latin typeface="Cambria"/>
              <a:ea typeface="Cambria"/>
              <a:cs typeface="Calibri"/>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pic>
        <p:nvPicPr>
          <p:cNvPr id="2" name="Picture 2" descr="A blue and yellow snake logo&#10;&#10;Description automatically generated">
            <a:extLst>
              <a:ext uri="{FF2B5EF4-FFF2-40B4-BE49-F238E27FC236}">
                <a16:creationId xmlns:a16="http://schemas.microsoft.com/office/drawing/2014/main" id="{577455EA-AFD6-9225-44A0-098F352A3320}"/>
              </a:ext>
            </a:extLst>
          </p:cNvPr>
          <p:cNvPicPr>
            <a:picLocks noChangeAspect="1"/>
          </p:cNvPicPr>
          <p:nvPr/>
        </p:nvPicPr>
        <p:blipFill>
          <a:blip r:embed="rId2"/>
          <a:stretch>
            <a:fillRect/>
          </a:stretch>
        </p:blipFill>
        <p:spPr>
          <a:xfrm>
            <a:off x="8752114" y="1095828"/>
            <a:ext cx="2008414" cy="1999343"/>
          </a:xfrm>
          <a:prstGeom prst="rect">
            <a:avLst/>
          </a:prstGeom>
        </p:spPr>
      </p:pic>
      <p:pic>
        <p:nvPicPr>
          <p:cNvPr id="3" name="Picture 6" descr="A logo with a black background&#10;&#10;Description automatically generated">
            <a:extLst>
              <a:ext uri="{FF2B5EF4-FFF2-40B4-BE49-F238E27FC236}">
                <a16:creationId xmlns:a16="http://schemas.microsoft.com/office/drawing/2014/main" id="{2F834E01-1852-599C-CDCA-270A99A38764}"/>
              </a:ext>
            </a:extLst>
          </p:cNvPr>
          <p:cNvPicPr>
            <a:picLocks noChangeAspect="1"/>
          </p:cNvPicPr>
          <p:nvPr/>
        </p:nvPicPr>
        <p:blipFill>
          <a:blip r:embed="rId3"/>
          <a:stretch>
            <a:fillRect/>
          </a:stretch>
        </p:blipFill>
        <p:spPr>
          <a:xfrm>
            <a:off x="7128329" y="1240936"/>
            <a:ext cx="974272" cy="1201128"/>
          </a:xfrm>
          <a:prstGeom prst="rect">
            <a:avLst/>
          </a:prstGeom>
        </p:spPr>
      </p:pic>
      <p:pic>
        <p:nvPicPr>
          <p:cNvPr id="7" name="Picture 7" descr="A blue and white logo&#10;&#10;Description automatically generated">
            <a:extLst>
              <a:ext uri="{FF2B5EF4-FFF2-40B4-BE49-F238E27FC236}">
                <a16:creationId xmlns:a16="http://schemas.microsoft.com/office/drawing/2014/main" id="{3A907A10-CC0B-8057-5B17-427640DFEE5A}"/>
              </a:ext>
            </a:extLst>
          </p:cNvPr>
          <p:cNvPicPr>
            <a:picLocks noChangeAspect="1"/>
          </p:cNvPicPr>
          <p:nvPr/>
        </p:nvPicPr>
        <p:blipFill>
          <a:blip r:embed="rId4"/>
          <a:stretch>
            <a:fillRect/>
          </a:stretch>
        </p:blipFill>
        <p:spPr>
          <a:xfrm>
            <a:off x="9450614" y="3064329"/>
            <a:ext cx="1663700" cy="1663700"/>
          </a:xfrm>
          <a:prstGeom prst="rect">
            <a:avLst/>
          </a:prstGeom>
        </p:spPr>
      </p:pic>
      <p:pic>
        <p:nvPicPr>
          <p:cNvPr id="8" name="Graphic 8">
            <a:extLst>
              <a:ext uri="{FF2B5EF4-FFF2-40B4-BE49-F238E27FC236}">
                <a16:creationId xmlns:a16="http://schemas.microsoft.com/office/drawing/2014/main" id="{74D6642D-ECD3-9BE1-B05B-7049ED57FB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8400" y="3119072"/>
            <a:ext cx="4122056" cy="2542996"/>
          </a:xfrm>
          <a:prstGeom prst="rect">
            <a:avLst/>
          </a:prstGeom>
        </p:spPr>
      </p:pic>
      <p:sp>
        <p:nvSpPr>
          <p:cNvPr id="11" name="Rectangle 10">
            <a:extLst>
              <a:ext uri="{FF2B5EF4-FFF2-40B4-BE49-F238E27FC236}">
                <a16:creationId xmlns:a16="http://schemas.microsoft.com/office/drawing/2014/main" id="{4B3A1FC0-628B-DB80-9723-14A148E9594E}"/>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2" name="Picture 10" descr="A blue triangle with black background&#10;&#10;Description automatically generated">
            <a:extLst>
              <a:ext uri="{FF2B5EF4-FFF2-40B4-BE49-F238E27FC236}">
                <a16:creationId xmlns:a16="http://schemas.microsoft.com/office/drawing/2014/main" id="{62AFDDD3-D458-6AA1-7656-385EDC2AC282}"/>
              </a:ext>
            </a:extLst>
          </p:cNvPr>
          <p:cNvPicPr>
            <a:picLocks noChangeAspect="1"/>
          </p:cNvPicPr>
          <p:nvPr/>
        </p:nvPicPr>
        <p:blipFill>
          <a:blip r:embed="rId7"/>
          <a:stretch>
            <a:fillRect/>
          </a:stretch>
        </p:blipFill>
        <p:spPr>
          <a:xfrm>
            <a:off x="8303335" y="4959327"/>
            <a:ext cx="1612183" cy="1282678"/>
          </a:xfrm>
          <a:prstGeom prst="rect">
            <a:avLst/>
          </a:prstGeom>
        </p:spPr>
      </p:pic>
    </p:spTree>
    <p:extLst>
      <p:ext uri="{BB962C8B-B14F-4D97-AF65-F5344CB8AC3E}">
        <p14:creationId xmlns:p14="http://schemas.microsoft.com/office/powerpoint/2010/main" val="3969332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3600" b="1">
                <a:latin typeface="Calibri"/>
                <a:ea typeface="Calibri"/>
              </a:rPr>
              <a:t>Functional Requirements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sp>
        <p:nvSpPr>
          <p:cNvPr id="3" name="Content Placeholder 5">
            <a:extLst>
              <a:ext uri="{FF2B5EF4-FFF2-40B4-BE49-F238E27FC236}">
                <a16:creationId xmlns:a16="http://schemas.microsoft.com/office/drawing/2014/main" id="{D3296FC9-D530-1372-6F03-132C48E3DB73}"/>
              </a:ext>
            </a:extLst>
          </p:cNvPr>
          <p:cNvSpPr>
            <a:spLocks noGrp="1"/>
          </p:cNvSpPr>
          <p:nvPr>
            <p:ph idx="1"/>
          </p:nvPr>
        </p:nvSpPr>
        <p:spPr>
          <a:xfrm>
            <a:off x="1328332" y="983652"/>
            <a:ext cx="10660469" cy="5052205"/>
          </a:xfrm>
        </p:spPr>
        <p:txBody>
          <a:bodyPr vert="horz" lIns="91440" tIns="45720" rIns="91440" bIns="45720" rtlCol="0" anchor="t">
            <a:normAutofit fontScale="85000" lnSpcReduction="10000"/>
          </a:bodyPr>
          <a:lstStyle/>
          <a:p>
            <a:pPr marL="0" indent="0">
              <a:lnSpc>
                <a:spcPct val="200000"/>
              </a:lnSpc>
              <a:buNone/>
            </a:pPr>
            <a:r>
              <a:rPr lang="en-US" sz="2400" dirty="0">
                <a:latin typeface="Calibri"/>
                <a:ea typeface="+mn-lt"/>
                <a:cs typeface="Calibri"/>
              </a:rPr>
              <a:t>Feature</a:t>
            </a:r>
            <a:r>
              <a:rPr lang="en-US" sz="2400" dirty="0">
                <a:latin typeface="Calibri"/>
                <a:ea typeface="Cambria"/>
                <a:cs typeface="Calibri"/>
              </a:rPr>
              <a:t> Extraction  - Time domain extraction.</a:t>
            </a:r>
            <a:endParaRPr lang="en-US" dirty="0"/>
          </a:p>
          <a:p>
            <a:pPr marL="0" indent="0">
              <a:lnSpc>
                <a:spcPct val="200000"/>
              </a:lnSpc>
              <a:buNone/>
            </a:pPr>
            <a:r>
              <a:rPr lang="en-US" sz="2400" dirty="0">
                <a:latin typeface="Calibri"/>
                <a:ea typeface="Cambria"/>
                <a:cs typeface="Calibri"/>
              </a:rPr>
              <a:t>Machine Learning Model - </a:t>
            </a:r>
            <a:r>
              <a:rPr lang="en-US" sz="2400" dirty="0">
                <a:latin typeface="Calibri"/>
                <a:ea typeface="+mn-lt"/>
                <a:cs typeface="+mn-lt"/>
              </a:rPr>
              <a:t>Implement a suitable machine learning algorithm or model.</a:t>
            </a:r>
          </a:p>
          <a:p>
            <a:pPr marL="0" indent="0">
              <a:lnSpc>
                <a:spcPct val="200000"/>
              </a:lnSpc>
              <a:buNone/>
            </a:pPr>
            <a:r>
              <a:rPr lang="en-US" sz="2400" dirty="0">
                <a:latin typeface="Calibri"/>
                <a:ea typeface="Cambria"/>
                <a:cs typeface="Calibri"/>
              </a:rPr>
              <a:t>Behavior Prediction and Forecasting - </a:t>
            </a:r>
            <a:r>
              <a:rPr lang="en-US" sz="2400" dirty="0">
                <a:latin typeface="Calibri"/>
                <a:ea typeface="+mn-lt"/>
                <a:cs typeface="+mn-lt"/>
              </a:rPr>
              <a:t>Deploy the trained model to predict the monkey behaviors based on their arrival patterns.</a:t>
            </a:r>
          </a:p>
          <a:p>
            <a:pPr marL="0" indent="0">
              <a:lnSpc>
                <a:spcPct val="200000"/>
              </a:lnSpc>
              <a:buNone/>
            </a:pPr>
            <a:r>
              <a:rPr lang="en-US" sz="2400" dirty="0">
                <a:latin typeface="Calibri"/>
                <a:ea typeface="Cambria"/>
                <a:cs typeface="Calibri"/>
              </a:rPr>
              <a:t>Visual User Interface - </a:t>
            </a:r>
            <a:r>
              <a:rPr lang="en-US" sz="2400" dirty="0">
                <a:latin typeface="Calibri"/>
                <a:ea typeface="+mn-lt"/>
                <a:cs typeface="+mn-lt"/>
              </a:rPr>
              <a:t>Develop a user-friendly interface to interact with the system to obtain behavioral predictions or analysis results.</a:t>
            </a:r>
          </a:p>
          <a:p>
            <a:pPr marL="0" indent="0">
              <a:lnSpc>
                <a:spcPct val="200000"/>
              </a:lnSpc>
              <a:buNone/>
            </a:pPr>
            <a:r>
              <a:rPr lang="en-US" sz="2400" dirty="0">
                <a:latin typeface="Calibri"/>
                <a:ea typeface="Cambria"/>
                <a:cs typeface="Calibri"/>
              </a:rPr>
              <a:t>Model Updates - </a:t>
            </a:r>
            <a:r>
              <a:rPr lang="en-US" sz="2400" dirty="0">
                <a:latin typeface="Calibri"/>
                <a:ea typeface="+mn-lt"/>
                <a:cs typeface="+mn-lt"/>
              </a:rPr>
              <a:t>Implement a mechanism to update and retrain the machine learning model periodically to accommodate changes in monkey behavior patterns.</a:t>
            </a:r>
          </a:p>
        </p:txBody>
      </p:sp>
      <p:sp>
        <p:nvSpPr>
          <p:cNvPr id="6" name="Rectangle 5">
            <a:extLst>
              <a:ext uri="{FF2B5EF4-FFF2-40B4-BE49-F238E27FC236}">
                <a16:creationId xmlns:a16="http://schemas.microsoft.com/office/drawing/2014/main" id="{983FA379-AEDC-E4D2-010A-CCAC82F364AE}"/>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8" name="Picture 5" descr="A green check mark in a square&#10;&#10;Description automatically generated">
            <a:extLst>
              <a:ext uri="{FF2B5EF4-FFF2-40B4-BE49-F238E27FC236}">
                <a16:creationId xmlns:a16="http://schemas.microsoft.com/office/drawing/2014/main" id="{ACD9DBFC-F26F-EB56-1BD5-F5EDC3B5A5A4}"/>
              </a:ext>
            </a:extLst>
          </p:cNvPr>
          <p:cNvPicPr>
            <a:picLocks noChangeAspect="1"/>
          </p:cNvPicPr>
          <p:nvPr/>
        </p:nvPicPr>
        <p:blipFill>
          <a:blip r:embed="rId2"/>
          <a:stretch>
            <a:fillRect/>
          </a:stretch>
        </p:blipFill>
        <p:spPr>
          <a:xfrm>
            <a:off x="1059544" y="1018122"/>
            <a:ext cx="538844" cy="529772"/>
          </a:xfrm>
          <a:prstGeom prst="rect">
            <a:avLst/>
          </a:prstGeom>
        </p:spPr>
      </p:pic>
      <p:pic>
        <p:nvPicPr>
          <p:cNvPr id="10" name="Picture 9" descr="A green check mark in a square&#10;&#10;Description automatically generated">
            <a:extLst>
              <a:ext uri="{FF2B5EF4-FFF2-40B4-BE49-F238E27FC236}">
                <a16:creationId xmlns:a16="http://schemas.microsoft.com/office/drawing/2014/main" id="{4326A0F4-E94E-6E3A-0EBE-8BF048BED74E}"/>
              </a:ext>
            </a:extLst>
          </p:cNvPr>
          <p:cNvPicPr>
            <a:picLocks noChangeAspect="1"/>
          </p:cNvPicPr>
          <p:nvPr/>
        </p:nvPicPr>
        <p:blipFill>
          <a:blip r:embed="rId2"/>
          <a:stretch>
            <a:fillRect/>
          </a:stretch>
        </p:blipFill>
        <p:spPr>
          <a:xfrm>
            <a:off x="1059543" y="2328172"/>
            <a:ext cx="538844" cy="529772"/>
          </a:xfrm>
          <a:prstGeom prst="rect">
            <a:avLst/>
          </a:prstGeom>
        </p:spPr>
      </p:pic>
      <p:pic>
        <p:nvPicPr>
          <p:cNvPr id="12" name="Picture 11" descr="A green check mark in a square&#10;&#10;Description automatically generated">
            <a:extLst>
              <a:ext uri="{FF2B5EF4-FFF2-40B4-BE49-F238E27FC236}">
                <a16:creationId xmlns:a16="http://schemas.microsoft.com/office/drawing/2014/main" id="{3742B7EB-F236-8BF1-E7E6-EFD5ED57A033}"/>
              </a:ext>
            </a:extLst>
          </p:cNvPr>
          <p:cNvPicPr>
            <a:picLocks noChangeAspect="1"/>
          </p:cNvPicPr>
          <p:nvPr/>
        </p:nvPicPr>
        <p:blipFill>
          <a:blip r:embed="rId2"/>
          <a:stretch>
            <a:fillRect/>
          </a:stretch>
        </p:blipFill>
        <p:spPr>
          <a:xfrm>
            <a:off x="1073919" y="1665444"/>
            <a:ext cx="538844" cy="529772"/>
          </a:xfrm>
          <a:prstGeom prst="rect">
            <a:avLst/>
          </a:prstGeom>
        </p:spPr>
      </p:pic>
      <p:pic>
        <p:nvPicPr>
          <p:cNvPr id="14" name="Picture 13" descr="A green check mark in a square&#10;&#10;Description automatically generated">
            <a:extLst>
              <a:ext uri="{FF2B5EF4-FFF2-40B4-BE49-F238E27FC236}">
                <a16:creationId xmlns:a16="http://schemas.microsoft.com/office/drawing/2014/main" id="{2F7C4A08-F765-38BE-946B-07287A3875B3}"/>
              </a:ext>
            </a:extLst>
          </p:cNvPr>
          <p:cNvPicPr>
            <a:picLocks noChangeAspect="1"/>
          </p:cNvPicPr>
          <p:nvPr/>
        </p:nvPicPr>
        <p:blipFill>
          <a:blip r:embed="rId2"/>
          <a:stretch>
            <a:fillRect/>
          </a:stretch>
        </p:blipFill>
        <p:spPr>
          <a:xfrm>
            <a:off x="1059541" y="3556579"/>
            <a:ext cx="538844" cy="529772"/>
          </a:xfrm>
          <a:prstGeom prst="rect">
            <a:avLst/>
          </a:prstGeom>
        </p:spPr>
      </p:pic>
      <p:pic>
        <p:nvPicPr>
          <p:cNvPr id="2" name="Picture 1" descr="A green check mark in a square&#10;&#10;Description automatically generated">
            <a:extLst>
              <a:ext uri="{FF2B5EF4-FFF2-40B4-BE49-F238E27FC236}">
                <a16:creationId xmlns:a16="http://schemas.microsoft.com/office/drawing/2014/main" id="{A3A68232-8F73-DA42-A41D-DF6D8BD80EC6}"/>
              </a:ext>
            </a:extLst>
          </p:cNvPr>
          <p:cNvPicPr>
            <a:picLocks noChangeAspect="1"/>
          </p:cNvPicPr>
          <p:nvPr/>
        </p:nvPicPr>
        <p:blipFill>
          <a:blip r:embed="rId2"/>
          <a:stretch>
            <a:fillRect/>
          </a:stretch>
        </p:blipFill>
        <p:spPr>
          <a:xfrm>
            <a:off x="1059541" y="4793031"/>
            <a:ext cx="538844" cy="529772"/>
          </a:xfrm>
          <a:prstGeom prst="rect">
            <a:avLst/>
          </a:prstGeom>
        </p:spPr>
      </p:pic>
    </p:spTree>
    <p:extLst>
      <p:ext uri="{BB962C8B-B14F-4D97-AF65-F5344CB8AC3E}">
        <p14:creationId xmlns:p14="http://schemas.microsoft.com/office/powerpoint/2010/main" val="1134860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05015"/>
            <a:ext cx="11584215" cy="891947"/>
          </a:xfrm>
        </p:spPr>
        <p:txBody>
          <a:bodyPr>
            <a:normAutofit/>
          </a:bodyPr>
          <a:lstStyle/>
          <a:p>
            <a:r>
              <a:rPr lang="en-US" sz="3200" b="1">
                <a:latin typeface="Adobe Devanagari"/>
              </a:rPr>
              <a:t>Non-Functional Requirements</a:t>
            </a:r>
            <a:endParaRPr lang="en-US" sz="3200" b="1"/>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sp>
        <p:nvSpPr>
          <p:cNvPr id="2" name="TextBox 1">
            <a:extLst>
              <a:ext uri="{FF2B5EF4-FFF2-40B4-BE49-F238E27FC236}">
                <a16:creationId xmlns:a16="http://schemas.microsoft.com/office/drawing/2014/main" id="{29D3A5BA-5311-D47D-4506-26EDC577357E}"/>
              </a:ext>
            </a:extLst>
          </p:cNvPr>
          <p:cNvSpPr txBox="1"/>
          <p:nvPr/>
        </p:nvSpPr>
        <p:spPr>
          <a:xfrm>
            <a:off x="1342571" y="1505858"/>
            <a:ext cx="1051224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Bef>
                <a:spcPct val="0"/>
              </a:spcBef>
            </a:pPr>
            <a:r>
              <a:rPr lang="en-US" sz="2400">
                <a:ea typeface="+mn-lt"/>
                <a:cs typeface="+mn-lt"/>
              </a:rPr>
              <a:t>Accuracy</a:t>
            </a:r>
            <a:endParaRPr lang="en-US">
              <a:ea typeface="Cambria"/>
            </a:endParaRPr>
          </a:p>
          <a:p>
            <a:pPr>
              <a:spcBef>
                <a:spcPct val="0"/>
              </a:spcBef>
            </a:pPr>
            <a:endParaRPr lang="en-US" sz="2400">
              <a:ea typeface="Cambria"/>
            </a:endParaRPr>
          </a:p>
          <a:p>
            <a:pPr>
              <a:spcBef>
                <a:spcPct val="0"/>
              </a:spcBef>
            </a:pPr>
            <a:r>
              <a:rPr lang="en-US" sz="2400">
                <a:ea typeface="+mn-lt"/>
                <a:cs typeface="+mn-lt"/>
              </a:rPr>
              <a:t>Usability</a:t>
            </a:r>
          </a:p>
          <a:p>
            <a:pPr>
              <a:spcBef>
                <a:spcPct val="0"/>
              </a:spcBef>
            </a:pPr>
            <a:endParaRPr lang="en-US" sz="2400">
              <a:ea typeface="Cambria"/>
            </a:endParaRPr>
          </a:p>
          <a:p>
            <a:pPr>
              <a:spcBef>
                <a:spcPct val="0"/>
              </a:spcBef>
            </a:pPr>
            <a:r>
              <a:rPr lang="en-US" sz="2400">
                <a:ea typeface="+mn-lt"/>
                <a:cs typeface="+mn-lt"/>
              </a:rPr>
              <a:t>Reliability</a:t>
            </a:r>
          </a:p>
          <a:p>
            <a:pPr>
              <a:spcBef>
                <a:spcPct val="0"/>
              </a:spcBef>
            </a:pPr>
            <a:endParaRPr lang="en-US" sz="2400">
              <a:ea typeface="Cambria"/>
            </a:endParaRPr>
          </a:p>
          <a:p>
            <a:pPr>
              <a:spcBef>
                <a:spcPct val="0"/>
              </a:spcBef>
            </a:pPr>
            <a:r>
              <a:rPr lang="en-US" sz="2400">
                <a:ea typeface="+mn-lt"/>
                <a:cs typeface="+mn-lt"/>
              </a:rPr>
              <a:t>User-friendliness</a:t>
            </a:r>
          </a:p>
          <a:p>
            <a:pPr>
              <a:spcBef>
                <a:spcPct val="0"/>
              </a:spcBef>
            </a:pPr>
            <a:endParaRPr lang="en-US" sz="2400">
              <a:ea typeface="Cambria"/>
            </a:endParaRPr>
          </a:p>
          <a:p>
            <a:pPr>
              <a:spcBef>
                <a:spcPct val="0"/>
              </a:spcBef>
            </a:pPr>
            <a:r>
              <a:rPr lang="en-US" sz="2400">
                <a:ea typeface="+mn-lt"/>
                <a:cs typeface="+mn-lt"/>
              </a:rPr>
              <a:t>Efficiency</a:t>
            </a:r>
          </a:p>
          <a:p>
            <a:endParaRPr lang="en-US" sz="2400">
              <a:ea typeface="Cambria"/>
            </a:endParaRPr>
          </a:p>
          <a:p>
            <a:endParaRPr lang="en-US" sz="2400">
              <a:ea typeface="Cambria"/>
            </a:endParaRPr>
          </a:p>
          <a:p>
            <a:endParaRPr lang="en-US" sz="2400">
              <a:ea typeface="Cambria"/>
            </a:endParaRPr>
          </a:p>
          <a:p>
            <a:endParaRPr lang="en-US" sz="2400">
              <a:ea typeface="Cambria"/>
            </a:endParaRPr>
          </a:p>
        </p:txBody>
      </p:sp>
      <p:pic>
        <p:nvPicPr>
          <p:cNvPr id="3" name="Picture 6" descr="A green tick in a box&#10;&#10;Description automatically generated">
            <a:extLst>
              <a:ext uri="{FF2B5EF4-FFF2-40B4-BE49-F238E27FC236}">
                <a16:creationId xmlns:a16="http://schemas.microsoft.com/office/drawing/2014/main" id="{6D41BA8E-FD20-361B-2AFE-890536C19433}"/>
              </a:ext>
            </a:extLst>
          </p:cNvPr>
          <p:cNvPicPr>
            <a:picLocks noChangeAspect="1"/>
          </p:cNvPicPr>
          <p:nvPr/>
        </p:nvPicPr>
        <p:blipFill>
          <a:blip r:embed="rId2"/>
          <a:stretch>
            <a:fillRect/>
          </a:stretch>
        </p:blipFill>
        <p:spPr>
          <a:xfrm>
            <a:off x="850900" y="1331686"/>
            <a:ext cx="665843" cy="665843"/>
          </a:xfrm>
          <a:prstGeom prst="rect">
            <a:avLst/>
          </a:prstGeom>
        </p:spPr>
      </p:pic>
      <p:pic>
        <p:nvPicPr>
          <p:cNvPr id="7" name="Picture 6" descr="A green tick in a box&#10;&#10;Description automatically generated">
            <a:extLst>
              <a:ext uri="{FF2B5EF4-FFF2-40B4-BE49-F238E27FC236}">
                <a16:creationId xmlns:a16="http://schemas.microsoft.com/office/drawing/2014/main" id="{D1CBEA18-F7B1-682D-8AE0-AFB17556F05A}"/>
              </a:ext>
            </a:extLst>
          </p:cNvPr>
          <p:cNvPicPr>
            <a:picLocks noChangeAspect="1"/>
          </p:cNvPicPr>
          <p:nvPr/>
        </p:nvPicPr>
        <p:blipFill>
          <a:blip r:embed="rId2"/>
          <a:stretch>
            <a:fillRect/>
          </a:stretch>
        </p:blipFill>
        <p:spPr>
          <a:xfrm>
            <a:off x="850899" y="2066471"/>
            <a:ext cx="665843" cy="665843"/>
          </a:xfrm>
          <a:prstGeom prst="rect">
            <a:avLst/>
          </a:prstGeom>
        </p:spPr>
      </p:pic>
      <p:pic>
        <p:nvPicPr>
          <p:cNvPr id="8" name="Picture 7" descr="A green tick in a box&#10;&#10;Description automatically generated">
            <a:extLst>
              <a:ext uri="{FF2B5EF4-FFF2-40B4-BE49-F238E27FC236}">
                <a16:creationId xmlns:a16="http://schemas.microsoft.com/office/drawing/2014/main" id="{81C3956C-8028-F907-5B6A-79A7B9F99C53}"/>
              </a:ext>
            </a:extLst>
          </p:cNvPr>
          <p:cNvPicPr>
            <a:picLocks noChangeAspect="1"/>
          </p:cNvPicPr>
          <p:nvPr/>
        </p:nvPicPr>
        <p:blipFill>
          <a:blip r:embed="rId2"/>
          <a:stretch>
            <a:fillRect/>
          </a:stretch>
        </p:blipFill>
        <p:spPr>
          <a:xfrm>
            <a:off x="850898" y="2801256"/>
            <a:ext cx="665843" cy="665843"/>
          </a:xfrm>
          <a:prstGeom prst="rect">
            <a:avLst/>
          </a:prstGeom>
        </p:spPr>
      </p:pic>
      <p:pic>
        <p:nvPicPr>
          <p:cNvPr id="9" name="Picture 8" descr="A green tick in a box&#10;&#10;Description automatically generated">
            <a:extLst>
              <a:ext uri="{FF2B5EF4-FFF2-40B4-BE49-F238E27FC236}">
                <a16:creationId xmlns:a16="http://schemas.microsoft.com/office/drawing/2014/main" id="{3464AE8E-9074-E5BD-A3A1-75F91FD3FFAC}"/>
              </a:ext>
            </a:extLst>
          </p:cNvPr>
          <p:cNvPicPr>
            <a:picLocks noChangeAspect="1"/>
          </p:cNvPicPr>
          <p:nvPr/>
        </p:nvPicPr>
        <p:blipFill>
          <a:blip r:embed="rId2"/>
          <a:stretch>
            <a:fillRect/>
          </a:stretch>
        </p:blipFill>
        <p:spPr>
          <a:xfrm>
            <a:off x="850897" y="3536041"/>
            <a:ext cx="665843" cy="665843"/>
          </a:xfrm>
          <a:prstGeom prst="rect">
            <a:avLst/>
          </a:prstGeom>
        </p:spPr>
      </p:pic>
      <p:pic>
        <p:nvPicPr>
          <p:cNvPr id="10" name="Picture 9" descr="A green tick in a box&#10;&#10;Description automatically generated">
            <a:extLst>
              <a:ext uri="{FF2B5EF4-FFF2-40B4-BE49-F238E27FC236}">
                <a16:creationId xmlns:a16="http://schemas.microsoft.com/office/drawing/2014/main" id="{DE16F372-7FD8-0D09-35C1-FA3488629181}"/>
              </a:ext>
            </a:extLst>
          </p:cNvPr>
          <p:cNvPicPr>
            <a:picLocks noChangeAspect="1"/>
          </p:cNvPicPr>
          <p:nvPr/>
        </p:nvPicPr>
        <p:blipFill>
          <a:blip r:embed="rId2"/>
          <a:stretch>
            <a:fillRect/>
          </a:stretch>
        </p:blipFill>
        <p:spPr>
          <a:xfrm>
            <a:off x="850896" y="4261754"/>
            <a:ext cx="665843" cy="665843"/>
          </a:xfrm>
          <a:prstGeom prst="rect">
            <a:avLst/>
          </a:prstGeom>
        </p:spPr>
      </p:pic>
      <p:sp>
        <p:nvSpPr>
          <p:cNvPr id="11" name="Rectangle 10">
            <a:extLst>
              <a:ext uri="{FF2B5EF4-FFF2-40B4-BE49-F238E27FC236}">
                <a16:creationId xmlns:a16="http://schemas.microsoft.com/office/drawing/2014/main" id="{D90A0520-B0B6-2540-313B-6237C0CFA65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3" name="Picture 13" descr="A cartoon monkey holding a banana&#10;&#10;Description automatically generated">
            <a:extLst>
              <a:ext uri="{FF2B5EF4-FFF2-40B4-BE49-F238E27FC236}">
                <a16:creationId xmlns:a16="http://schemas.microsoft.com/office/drawing/2014/main" id="{70DEDA1A-9CC0-6652-7DE7-6EDB5226D1AD}"/>
              </a:ext>
            </a:extLst>
          </p:cNvPr>
          <p:cNvPicPr>
            <a:picLocks noChangeAspect="1"/>
          </p:cNvPicPr>
          <p:nvPr/>
        </p:nvPicPr>
        <p:blipFill>
          <a:blip r:embed="rId3"/>
          <a:stretch>
            <a:fillRect/>
          </a:stretch>
        </p:blipFill>
        <p:spPr>
          <a:xfrm>
            <a:off x="9114971" y="3644900"/>
            <a:ext cx="2743200" cy="2743200"/>
          </a:xfrm>
          <a:prstGeom prst="rect">
            <a:avLst/>
          </a:prstGeom>
        </p:spPr>
      </p:pic>
    </p:spTree>
    <p:extLst>
      <p:ext uri="{BB962C8B-B14F-4D97-AF65-F5344CB8AC3E}">
        <p14:creationId xmlns:p14="http://schemas.microsoft.com/office/powerpoint/2010/main" val="1796228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diagram of a project&#10;&#10;Description automatically generated">
            <a:extLst>
              <a:ext uri="{FF2B5EF4-FFF2-40B4-BE49-F238E27FC236}">
                <a16:creationId xmlns:a16="http://schemas.microsoft.com/office/drawing/2014/main" id="{B764179E-B4C9-8B6E-5A0F-C5526C22CFCA}"/>
              </a:ext>
            </a:extLst>
          </p:cNvPr>
          <p:cNvPicPr>
            <a:picLocks noChangeAspect="1"/>
          </p:cNvPicPr>
          <p:nvPr/>
        </p:nvPicPr>
        <p:blipFill>
          <a:blip r:embed="rId2"/>
          <a:stretch>
            <a:fillRect/>
          </a:stretch>
        </p:blipFill>
        <p:spPr>
          <a:xfrm>
            <a:off x="575187" y="1143000"/>
            <a:ext cx="11143225" cy="5181600"/>
          </a:xfrm>
          <a:prstGeom prst="rect">
            <a:avLst/>
          </a:prstGeom>
          <a:noFill/>
        </p:spPr>
      </p:pic>
      <p:sp>
        <p:nvSpPr>
          <p:cNvPr id="7" name="TextBox 6">
            <a:extLst>
              <a:ext uri="{FF2B5EF4-FFF2-40B4-BE49-F238E27FC236}">
                <a16:creationId xmlns:a16="http://schemas.microsoft.com/office/drawing/2014/main" id="{ADC52B18-3D0D-2497-8DB2-849832CF11AA}"/>
              </a:ext>
            </a:extLst>
          </p:cNvPr>
          <p:cNvSpPr txBox="1"/>
          <p:nvPr/>
        </p:nvSpPr>
        <p:spPr>
          <a:xfrm>
            <a:off x="2562046" y="1038044"/>
            <a:ext cx="5674265" cy="677144"/>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1400" b="1" kern="1200" dirty="0">
                <a:solidFill>
                  <a:schemeClr val="tx1"/>
                </a:solidFill>
                <a:latin typeface="Adobe Devanagari"/>
                <a:ea typeface="+mj-ea"/>
                <a:cs typeface="Adobe Devanagari" pitchFamily="18" charset="0"/>
              </a:rPr>
              <a:t>Increasing the effectiveness of cultivation by preventing external damage to the cultivation</a:t>
            </a:r>
          </a:p>
        </p:txBody>
      </p:sp>
      <p:sp>
        <p:nvSpPr>
          <p:cNvPr id="9" name="Title 4">
            <a:extLst>
              <a:ext uri="{FF2B5EF4-FFF2-40B4-BE49-F238E27FC236}">
                <a16:creationId xmlns:a16="http://schemas.microsoft.com/office/drawing/2014/main" id="{C95481B9-C2E4-F154-AFAA-56D4A16D27AE}"/>
              </a:ext>
            </a:extLst>
          </p:cNvPr>
          <p:cNvSpPr>
            <a:spLocks noGrp="1"/>
          </p:cNvSpPr>
          <p:nvPr>
            <p:ph type="title"/>
          </p:nvPr>
        </p:nvSpPr>
        <p:spPr>
          <a:xfrm>
            <a:off x="304800" y="205015"/>
            <a:ext cx="11584215" cy="891947"/>
          </a:xfrm>
        </p:spPr>
        <p:txBody>
          <a:bodyPr>
            <a:normAutofit/>
          </a:bodyPr>
          <a:lstStyle/>
          <a:p>
            <a:r>
              <a:rPr lang="en-US" sz="4000" b="1" dirty="0">
                <a:latin typeface="Adobe Devanagari"/>
              </a:rPr>
              <a:t>Work Breakdown Structure</a:t>
            </a:r>
            <a:endParaRPr lang="en-US" dirty="0"/>
          </a:p>
        </p:txBody>
      </p:sp>
    </p:spTree>
    <p:extLst>
      <p:ext uri="{BB962C8B-B14F-4D97-AF65-F5344CB8AC3E}">
        <p14:creationId xmlns:p14="http://schemas.microsoft.com/office/powerpoint/2010/main" val="1291553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Gantt Chart</a:t>
            </a:r>
            <a:endParaRPr lang="en-US"/>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IT20606756</a:t>
            </a:r>
            <a:r>
              <a:rPr lang="en-US">
                <a:solidFill>
                  <a:schemeClr val="tx1"/>
                </a:solidFill>
              </a:rPr>
              <a:t>   </a:t>
            </a:r>
            <a:r>
              <a:rPr lang="en-US" sz="1800">
                <a:solidFill>
                  <a:schemeClr val="tx1"/>
                </a:solidFill>
              </a:rPr>
              <a:t>|</a:t>
            </a:r>
            <a:r>
              <a:rPr lang="en-US">
                <a:solidFill>
                  <a:schemeClr val="tx1"/>
                </a:solidFill>
              </a:rPr>
              <a:t>   Senanayake P.M.</a:t>
            </a:r>
            <a:r>
              <a:rPr lang="en-US" b="1">
                <a:solidFill>
                  <a:schemeClr val="tx1"/>
                </a:solidFill>
              </a:rPr>
              <a:t>  </a:t>
            </a:r>
            <a:r>
              <a:rPr lang="en-US" sz="1800">
                <a:solidFill>
                  <a:schemeClr val="tx1"/>
                </a:solidFill>
              </a:rPr>
              <a:t>|</a:t>
            </a:r>
            <a:r>
              <a:rPr lang="en-US">
                <a:solidFill>
                  <a:schemeClr val="tx1"/>
                </a:solidFill>
              </a:rPr>
              <a:t>   TMP-2023-24-074</a:t>
            </a:r>
          </a:p>
        </p:txBody>
      </p:sp>
      <p:pic>
        <p:nvPicPr>
          <p:cNvPr id="3" name="Picture 8" descr="A graph with a number of steps&#10;&#10;Description automatically generated">
            <a:extLst>
              <a:ext uri="{FF2B5EF4-FFF2-40B4-BE49-F238E27FC236}">
                <a16:creationId xmlns:a16="http://schemas.microsoft.com/office/drawing/2014/main" id="{955824C1-49BE-8410-29CA-680B62C250FB}"/>
              </a:ext>
            </a:extLst>
          </p:cNvPr>
          <p:cNvPicPr>
            <a:picLocks noChangeAspect="1"/>
          </p:cNvPicPr>
          <p:nvPr/>
        </p:nvPicPr>
        <p:blipFill>
          <a:blip r:embed="rId2"/>
          <a:stretch>
            <a:fillRect/>
          </a:stretch>
        </p:blipFill>
        <p:spPr>
          <a:xfrm>
            <a:off x="478972" y="982985"/>
            <a:ext cx="11243127" cy="5354671"/>
          </a:xfrm>
          <a:prstGeom prst="rect">
            <a:avLst/>
          </a:prstGeom>
        </p:spPr>
      </p:pic>
    </p:spTree>
    <p:extLst>
      <p:ext uri="{BB962C8B-B14F-4D97-AF65-F5344CB8AC3E}">
        <p14:creationId xmlns:p14="http://schemas.microsoft.com/office/powerpoint/2010/main" val="1403329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latin typeface="Adobe Devanagari"/>
              </a:rPr>
              <a:t>IT20600334 | Withanage P.W.E.L.</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1069" y="4121348"/>
            <a:ext cx="10363200" cy="1500187"/>
          </a:xfrm>
        </p:spPr>
        <p:txBody>
          <a:bodyPr>
            <a:normAutofit lnSpcReduction="10000"/>
          </a:bodyPr>
          <a:lstStyle/>
          <a:p>
            <a:r>
              <a:rPr lang="en-US">
                <a:ea typeface="+mn-lt"/>
                <a:cs typeface="+mn-lt"/>
              </a:rPr>
              <a:t>Bachelor of Science (Hons) in Information Technology </a:t>
            </a:r>
          </a:p>
          <a:p>
            <a:r>
              <a:rPr lang="en-US">
                <a:ea typeface="+mn-lt"/>
                <a:cs typeface="+mn-lt"/>
              </a:rPr>
              <a:t>Specializing in Data Science</a:t>
            </a:r>
          </a:p>
          <a:p>
            <a:endParaRPr lang="en-US">
              <a:ea typeface="Cambria"/>
            </a:endParaRPr>
          </a:p>
          <a:p>
            <a:r>
              <a:rPr lang="en-US">
                <a:solidFill>
                  <a:srgbClr val="888888"/>
                </a:solidFill>
                <a:ea typeface="Cambria"/>
              </a:rPr>
              <a:t>Topic  - </a:t>
            </a:r>
            <a:r>
              <a:rPr lang="en-US" sz="2200">
                <a:solidFill>
                  <a:schemeClr val="bg1">
                    <a:lumMod val="50000"/>
                  </a:schemeClr>
                </a:solidFill>
                <a:latin typeface="Cambria"/>
                <a:ea typeface="Cambria"/>
                <a:cs typeface="Calibri"/>
              </a:rPr>
              <a:t>Identification and Give Solutions to existing crop damages</a:t>
            </a:r>
          </a:p>
          <a:p>
            <a:endParaRPr lang="en-US">
              <a:ea typeface="Cambria"/>
            </a:endParaRPr>
          </a:p>
          <a:p>
            <a:endParaRPr lang="en-US">
              <a:ea typeface="Cambria"/>
            </a:endParaRP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latin typeface="Calibri-Bold"/>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latin typeface="Calibri-Bold"/>
              </a:rPr>
              <a:t>Withanage P.W.E.L.</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latin typeface="Calibri-Bold"/>
              </a:rPr>
              <a:t>TMP-2023-24-074</a:t>
            </a:r>
            <a:endParaRPr lang="en-US" b="1">
              <a:solidFill>
                <a:schemeClr val="tx1"/>
              </a:solidFill>
              <a:latin typeface="Calibri-Bold"/>
              <a:ea typeface="Cambria"/>
            </a:endParaRPr>
          </a:p>
          <a:p>
            <a:endParaRPr lang="en-US" sz="1800" b="0">
              <a:solidFill>
                <a:schemeClr val="tx1"/>
              </a:solidFill>
              <a:ea typeface="Cambria"/>
            </a:endParaRPr>
          </a:p>
        </p:txBody>
      </p:sp>
      <p:sp>
        <p:nvSpPr>
          <p:cNvPr id="3" name="Rectangle 2">
            <a:extLst>
              <a:ext uri="{FF2B5EF4-FFF2-40B4-BE49-F238E27FC236}">
                <a16:creationId xmlns:a16="http://schemas.microsoft.com/office/drawing/2014/main" id="{24201E97-53CA-2524-5407-4BB6C5F025D2}"/>
              </a:ext>
            </a:extLst>
          </p:cNvPr>
          <p:cNvSpPr/>
          <p:nvPr/>
        </p:nvSpPr>
        <p:spPr>
          <a:xfrm>
            <a:off x="9990666" y="98777"/>
            <a:ext cx="2173111" cy="3076222"/>
          </a:xfrm>
          <a:prstGeom prst="rect">
            <a:avLst/>
          </a:prstGeom>
          <a:solidFill>
            <a:schemeClr val="bg1"/>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7" name="Picture 7" descr="A person in a suit&#10;&#10;Description automatically generated">
            <a:extLst>
              <a:ext uri="{FF2B5EF4-FFF2-40B4-BE49-F238E27FC236}">
                <a16:creationId xmlns:a16="http://schemas.microsoft.com/office/drawing/2014/main" id="{66CA5522-C30C-542F-EBEC-356F4962B75F}"/>
              </a:ext>
            </a:extLst>
          </p:cNvPr>
          <p:cNvPicPr>
            <a:picLocks noChangeAspect="1"/>
          </p:cNvPicPr>
          <p:nvPr/>
        </p:nvPicPr>
        <p:blipFill>
          <a:blip r:embed="rId2"/>
          <a:stretch>
            <a:fillRect/>
          </a:stretch>
        </p:blipFill>
        <p:spPr>
          <a:xfrm>
            <a:off x="9451622" y="222956"/>
            <a:ext cx="2475089" cy="2475089"/>
          </a:xfrm>
          <a:prstGeom prst="rect">
            <a:avLst/>
          </a:prstGeom>
        </p:spPr>
      </p:pic>
    </p:spTree>
    <p:extLst>
      <p:ext uri="{BB962C8B-B14F-4D97-AF65-F5344CB8AC3E}">
        <p14:creationId xmlns:p14="http://schemas.microsoft.com/office/powerpoint/2010/main" val="1863740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Introduction and Background</a:t>
            </a: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415143"/>
            <a:ext cx="11684000" cy="5181600"/>
          </a:xfrm>
        </p:spPr>
        <p:txBody>
          <a:bodyPr vert="horz" lIns="91440" tIns="45720" rIns="91440" bIns="45720" rtlCol="0" anchor="t">
            <a:normAutofit/>
          </a:bodyPr>
          <a:lstStyle/>
          <a:p>
            <a:pPr marL="457200" indent="-457200">
              <a:buFont typeface="Wingdings" pitchFamily="34" charset="0"/>
              <a:buChar char="§"/>
            </a:pPr>
            <a:r>
              <a:rPr lang="en-US">
                <a:solidFill>
                  <a:srgbClr val="000000"/>
                </a:solidFill>
                <a:latin typeface="Calibri"/>
                <a:ea typeface="+mn-lt"/>
                <a:cs typeface="+mn-lt"/>
              </a:rPr>
              <a:t>What are the most affecting diseases</a:t>
            </a:r>
            <a:r>
              <a:rPr lang="en-US">
                <a:latin typeface="Calibri"/>
                <a:ea typeface="+mn-lt"/>
                <a:cs typeface="+mn-lt"/>
              </a:rPr>
              <a:t> present in crops damaging by </a:t>
            </a:r>
            <a:r>
              <a:rPr lang="en-US">
                <a:solidFill>
                  <a:srgbClr val="202124"/>
                </a:solidFill>
                <a:latin typeface="Calibri"/>
                <a:ea typeface="+mn-lt"/>
                <a:cs typeface="+mn-lt"/>
              </a:rPr>
              <a:t>Toque macaque</a:t>
            </a:r>
            <a:r>
              <a:rPr lang="en-US" sz="2100">
                <a:solidFill>
                  <a:srgbClr val="202124"/>
                </a:solidFill>
                <a:ea typeface="+mn-lt"/>
                <a:cs typeface="+mn-lt"/>
              </a:rPr>
              <a:t> </a:t>
            </a:r>
            <a:r>
              <a:rPr lang="en-US">
                <a:latin typeface="Calibri"/>
                <a:ea typeface="+mn-lt"/>
                <a:cs typeface="+mn-lt"/>
              </a:rPr>
              <a:t>in Sri Lanka.</a:t>
            </a:r>
            <a:endParaRPr lang="en-US">
              <a:latin typeface="Calibri"/>
              <a:ea typeface="Cambria"/>
              <a:cs typeface="Calibri"/>
            </a:endParaRPr>
          </a:p>
          <a:p>
            <a:pPr>
              <a:buFont typeface="Wingdings" pitchFamily="34" charset="0"/>
              <a:buChar char="§"/>
            </a:pPr>
            <a:r>
              <a:rPr lang="en-US">
                <a:latin typeface="Calibri"/>
                <a:ea typeface="+mn-lt"/>
                <a:cs typeface="+mn-lt"/>
              </a:rPr>
              <a:t>Identifying and diagnosing crop </a:t>
            </a:r>
            <a:r>
              <a:rPr lang="en-US">
                <a:solidFill>
                  <a:srgbClr val="202124"/>
                </a:solidFill>
                <a:latin typeface="Calibri"/>
                <a:ea typeface="Calibri"/>
                <a:cs typeface="Calibri"/>
              </a:rPr>
              <a:t>Diseases and Pest Infestations.</a:t>
            </a:r>
            <a:endParaRPr lang="en-US" b="1">
              <a:solidFill>
                <a:srgbClr val="202124"/>
              </a:solidFill>
              <a:latin typeface="Calibri"/>
              <a:ea typeface="Calibri"/>
              <a:cs typeface="Calibri"/>
            </a:endParaRPr>
          </a:p>
          <a:p>
            <a:pPr marL="0" indent="0">
              <a:buNone/>
            </a:pPr>
            <a:r>
              <a:rPr lang="en-US">
                <a:solidFill>
                  <a:srgbClr val="202124"/>
                </a:solidFill>
                <a:latin typeface="Calibri"/>
                <a:ea typeface="Calibri"/>
                <a:cs typeface="Calibri"/>
              </a:rPr>
              <a:t>    </a:t>
            </a:r>
            <a:r>
              <a:rPr lang="en-US" sz="2400">
                <a:solidFill>
                  <a:srgbClr val="202124"/>
                </a:solidFill>
                <a:latin typeface="Calibri"/>
                <a:ea typeface="Calibri"/>
                <a:cs typeface="Calibri"/>
              </a:rPr>
              <a:t>[</a:t>
            </a:r>
            <a:r>
              <a:rPr lang="en-US" sz="2400" b="1">
                <a:solidFill>
                  <a:srgbClr val="07121D"/>
                </a:solidFill>
                <a:latin typeface="Calibri"/>
                <a:ea typeface="Calibri"/>
                <a:cs typeface="Calibri"/>
              </a:rPr>
              <a:t>Coconut bug, Caterpillars, Leaflets, yellowing, ....]</a:t>
            </a:r>
            <a:endParaRPr lang="en-US" sz="2400">
              <a:solidFill>
                <a:srgbClr val="202124"/>
              </a:solidFill>
              <a:latin typeface="Calibri"/>
              <a:ea typeface="Calibri"/>
              <a:cs typeface="Calibri"/>
            </a:endParaRPr>
          </a:p>
          <a:p>
            <a:pPr marL="457200" indent="-457200">
              <a:buFont typeface="Wingdings" pitchFamily="34" charset="0"/>
              <a:buChar char="§"/>
            </a:pPr>
            <a:r>
              <a:rPr lang="en-US">
                <a:latin typeface="Calibri"/>
                <a:ea typeface="+mn-lt"/>
                <a:cs typeface="+mn-lt"/>
              </a:rPr>
              <a:t>How to Address Crop Diseases </a:t>
            </a:r>
            <a:r>
              <a:rPr lang="en-US">
                <a:solidFill>
                  <a:srgbClr val="202124"/>
                </a:solidFill>
                <a:latin typeface="Calibri"/>
                <a:ea typeface="Calibri"/>
                <a:cs typeface="Calibri"/>
              </a:rPr>
              <a:t>and Pest damages </a:t>
            </a:r>
            <a:r>
              <a:rPr lang="en-US">
                <a:latin typeface="Calibri"/>
                <a:ea typeface="+mn-lt"/>
                <a:cs typeface="+mn-lt"/>
              </a:rPr>
              <a:t>Once Identified for effective management and control.</a:t>
            </a:r>
          </a:p>
          <a:p>
            <a:pPr marL="0" indent="0">
              <a:buNone/>
            </a:pPr>
            <a:endParaRPr lang="en-US">
              <a:highlight>
                <a:srgbClr val="FFFF00"/>
              </a:highlight>
              <a:ea typeface="+mn-lt"/>
              <a:cs typeface="+mn-lt"/>
            </a:endParaRPr>
          </a:p>
          <a:p>
            <a:endParaRPr lang="en-US">
              <a:solidFill>
                <a:srgbClr val="000000"/>
              </a:solidFill>
              <a:highlight>
                <a:srgbClr val="FFFF00"/>
              </a:highlight>
              <a:ea typeface="Cambria"/>
            </a:endParaRPr>
          </a:p>
          <a:p>
            <a:endParaRPr lang="en-US">
              <a:solidFill>
                <a:srgbClr val="000000"/>
              </a:solidFill>
              <a:highlight>
                <a:srgbClr val="FFFF00"/>
              </a:highlight>
              <a:ea typeface="Cambria"/>
            </a:endParaRPr>
          </a:p>
          <a:p>
            <a:endParaRPr lang="en-US">
              <a:solidFill>
                <a:srgbClr val="000000"/>
              </a:solidFill>
              <a:highlight>
                <a:srgbClr val="FFFF00"/>
              </a:highlight>
              <a:ea typeface="Cambria"/>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pic>
        <p:nvPicPr>
          <p:cNvPr id="7" name="Picture 7" descr="A cartoon of a plant&#10;&#10;Description automatically generated">
            <a:extLst>
              <a:ext uri="{FF2B5EF4-FFF2-40B4-BE49-F238E27FC236}">
                <a16:creationId xmlns:a16="http://schemas.microsoft.com/office/drawing/2014/main" id="{CB01C852-84E1-A05D-8FF5-482479497B83}"/>
              </a:ext>
            </a:extLst>
          </p:cNvPr>
          <p:cNvPicPr>
            <a:picLocks noChangeAspect="1"/>
          </p:cNvPicPr>
          <p:nvPr/>
        </p:nvPicPr>
        <p:blipFill>
          <a:blip r:embed="rId2"/>
          <a:stretch>
            <a:fillRect/>
          </a:stretch>
        </p:blipFill>
        <p:spPr>
          <a:xfrm>
            <a:off x="9624383" y="3107585"/>
            <a:ext cx="2013706" cy="3222458"/>
          </a:xfrm>
          <a:prstGeom prst="rect">
            <a:avLst/>
          </a:prstGeom>
        </p:spPr>
      </p:pic>
      <p:sp>
        <p:nvSpPr>
          <p:cNvPr id="9" name="Rectangle 8">
            <a:extLst>
              <a:ext uri="{FF2B5EF4-FFF2-40B4-BE49-F238E27FC236}">
                <a16:creationId xmlns:a16="http://schemas.microsoft.com/office/drawing/2014/main" id="{A3D12FC5-9D25-918B-19D9-316E40933387}"/>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2" name="Picture 2" descr="A cartoon monkey climbing a palm tree&#10;&#10;Description automatically generated">
            <a:extLst>
              <a:ext uri="{FF2B5EF4-FFF2-40B4-BE49-F238E27FC236}">
                <a16:creationId xmlns:a16="http://schemas.microsoft.com/office/drawing/2014/main" id="{5AC55CD9-B9C9-1E64-84D2-CDC43AC83B85}"/>
              </a:ext>
            </a:extLst>
          </p:cNvPr>
          <p:cNvPicPr>
            <a:picLocks noChangeAspect="1"/>
          </p:cNvPicPr>
          <p:nvPr/>
        </p:nvPicPr>
        <p:blipFill>
          <a:blip r:embed="rId3"/>
          <a:stretch>
            <a:fillRect/>
          </a:stretch>
        </p:blipFill>
        <p:spPr>
          <a:xfrm>
            <a:off x="923311" y="4838747"/>
            <a:ext cx="1573000" cy="1587555"/>
          </a:xfrm>
          <a:prstGeom prst="rect">
            <a:avLst/>
          </a:prstGeom>
        </p:spPr>
      </p:pic>
    </p:spTree>
    <p:extLst>
      <p:ext uri="{BB962C8B-B14F-4D97-AF65-F5344CB8AC3E}">
        <p14:creationId xmlns:p14="http://schemas.microsoft.com/office/powerpoint/2010/main" val="2207612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Research Gap</a:t>
            </a:r>
            <a:endParaRPr lang="en-US"/>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sp>
        <p:nvSpPr>
          <p:cNvPr id="3" name="Rectangle 2">
            <a:extLst>
              <a:ext uri="{FF2B5EF4-FFF2-40B4-BE49-F238E27FC236}">
                <a16:creationId xmlns:a16="http://schemas.microsoft.com/office/drawing/2014/main" id="{203F9F3C-E552-BF92-2184-106EC06474E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6" name="Picture 6" descr="A cartoon of a monkey holding a sign&#10;&#10;Description automatically generated">
            <a:extLst>
              <a:ext uri="{FF2B5EF4-FFF2-40B4-BE49-F238E27FC236}">
                <a16:creationId xmlns:a16="http://schemas.microsoft.com/office/drawing/2014/main" id="{7130C943-AE92-489A-7203-57F104DB10B8}"/>
              </a:ext>
            </a:extLst>
          </p:cNvPr>
          <p:cNvPicPr>
            <a:picLocks noChangeAspect="1"/>
          </p:cNvPicPr>
          <p:nvPr/>
        </p:nvPicPr>
        <p:blipFill>
          <a:blip r:embed="rId2"/>
          <a:stretch>
            <a:fillRect/>
          </a:stretch>
        </p:blipFill>
        <p:spPr>
          <a:xfrm>
            <a:off x="9444854" y="3784232"/>
            <a:ext cx="2743200" cy="2297430"/>
          </a:xfrm>
          <a:prstGeom prst="rect">
            <a:avLst/>
          </a:prstGeom>
        </p:spPr>
      </p:pic>
      <p:sp>
        <p:nvSpPr>
          <p:cNvPr id="7" name="Rectangle: Rounded Corners 6">
            <a:extLst>
              <a:ext uri="{FF2B5EF4-FFF2-40B4-BE49-F238E27FC236}">
                <a16:creationId xmlns:a16="http://schemas.microsoft.com/office/drawing/2014/main" id="{14516A6A-9DAD-B478-5B63-477993A0CE38}"/>
              </a:ext>
            </a:extLst>
          </p:cNvPr>
          <p:cNvSpPr/>
          <p:nvPr/>
        </p:nvSpPr>
        <p:spPr>
          <a:xfrm>
            <a:off x="1155290" y="1290483"/>
            <a:ext cx="9107129" cy="3994354"/>
          </a:xfrm>
          <a:prstGeom prst="round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F90124E2-2CFE-CC2D-38C4-4A731C0C3C76}"/>
              </a:ext>
            </a:extLst>
          </p:cNvPr>
          <p:cNvSpPr txBox="1"/>
          <p:nvPr/>
        </p:nvSpPr>
        <p:spPr>
          <a:xfrm>
            <a:off x="1834816" y="2158164"/>
            <a:ext cx="7755355" cy="224676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ea typeface="+mn-lt"/>
                <a:cs typeface="+mn-lt"/>
              </a:rPr>
              <a:t>In Sri Lanka, existing Coconut tree disease and pest damage detection systems are only focused on only coconut leaf diseases. No proper existing system to recognize both diseases  and pest damages and provide solutions.</a:t>
            </a:r>
            <a:endParaRPr lang="en-US" sz="2800" b="1">
              <a:latin typeface="Calibri"/>
              <a:ea typeface="Cambria"/>
              <a:cs typeface="Calibri"/>
            </a:endParaRPr>
          </a:p>
        </p:txBody>
      </p:sp>
    </p:spTree>
    <p:extLst>
      <p:ext uri="{BB962C8B-B14F-4D97-AF65-F5344CB8AC3E}">
        <p14:creationId xmlns:p14="http://schemas.microsoft.com/office/powerpoint/2010/main" val="2333664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Research Gap</a:t>
            </a:r>
            <a:endParaRPr lang="en-US"/>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sp>
        <p:nvSpPr>
          <p:cNvPr id="3" name="Rectangle 2">
            <a:extLst>
              <a:ext uri="{FF2B5EF4-FFF2-40B4-BE49-F238E27FC236}">
                <a16:creationId xmlns:a16="http://schemas.microsoft.com/office/drawing/2014/main" id="{203F9F3C-E552-BF92-2184-106EC06474E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graphicFrame>
        <p:nvGraphicFramePr>
          <p:cNvPr id="8" name="Table 4">
            <a:extLst>
              <a:ext uri="{FF2B5EF4-FFF2-40B4-BE49-F238E27FC236}">
                <a16:creationId xmlns:a16="http://schemas.microsoft.com/office/drawing/2014/main" id="{0D2A1E11-0619-9569-6B80-73C8D7A96485}"/>
              </a:ext>
            </a:extLst>
          </p:cNvPr>
          <p:cNvGraphicFramePr>
            <a:graphicFrameLocks noGrp="1"/>
          </p:cNvGraphicFramePr>
          <p:nvPr>
            <p:extLst>
              <p:ext uri="{D42A27DB-BD31-4B8C-83A1-F6EECF244321}">
                <p14:modId xmlns:p14="http://schemas.microsoft.com/office/powerpoint/2010/main" val="3938462941"/>
              </p:ext>
            </p:extLst>
          </p:nvPr>
        </p:nvGraphicFramePr>
        <p:xfrm>
          <a:off x="541421" y="1253289"/>
          <a:ext cx="10368852" cy="4888919"/>
        </p:xfrm>
        <a:graphic>
          <a:graphicData uri="http://schemas.openxmlformats.org/drawingml/2006/table">
            <a:tbl>
              <a:tblPr firstRow="1" bandRow="1">
                <a:tableStyleId>{7DF18680-E054-41AD-8BC1-D1AEF772440D}</a:tableStyleId>
              </a:tblPr>
              <a:tblGrid>
                <a:gridCol w="1566611">
                  <a:extLst>
                    <a:ext uri="{9D8B030D-6E8A-4147-A177-3AD203B41FA5}">
                      <a16:colId xmlns:a16="http://schemas.microsoft.com/office/drawing/2014/main" val="1634415005"/>
                    </a:ext>
                  </a:extLst>
                </a:gridCol>
                <a:gridCol w="1416216">
                  <a:extLst>
                    <a:ext uri="{9D8B030D-6E8A-4147-A177-3AD203B41FA5}">
                      <a16:colId xmlns:a16="http://schemas.microsoft.com/office/drawing/2014/main" val="314166743"/>
                    </a:ext>
                  </a:extLst>
                </a:gridCol>
                <a:gridCol w="1460969">
                  <a:extLst>
                    <a:ext uri="{9D8B030D-6E8A-4147-A177-3AD203B41FA5}">
                      <a16:colId xmlns:a16="http://schemas.microsoft.com/office/drawing/2014/main" val="3746368303"/>
                    </a:ext>
                  </a:extLst>
                </a:gridCol>
                <a:gridCol w="1481264">
                  <a:extLst>
                    <a:ext uri="{9D8B030D-6E8A-4147-A177-3AD203B41FA5}">
                      <a16:colId xmlns:a16="http://schemas.microsoft.com/office/drawing/2014/main" val="2916887482"/>
                    </a:ext>
                  </a:extLst>
                </a:gridCol>
                <a:gridCol w="1481264">
                  <a:extLst>
                    <a:ext uri="{9D8B030D-6E8A-4147-A177-3AD203B41FA5}">
                      <a16:colId xmlns:a16="http://schemas.microsoft.com/office/drawing/2014/main" val="4198513238"/>
                    </a:ext>
                  </a:extLst>
                </a:gridCol>
                <a:gridCol w="1481264">
                  <a:extLst>
                    <a:ext uri="{9D8B030D-6E8A-4147-A177-3AD203B41FA5}">
                      <a16:colId xmlns:a16="http://schemas.microsoft.com/office/drawing/2014/main" val="2664236395"/>
                    </a:ext>
                  </a:extLst>
                </a:gridCol>
                <a:gridCol w="1481264">
                  <a:extLst>
                    <a:ext uri="{9D8B030D-6E8A-4147-A177-3AD203B41FA5}">
                      <a16:colId xmlns:a16="http://schemas.microsoft.com/office/drawing/2014/main" val="3092078109"/>
                    </a:ext>
                  </a:extLst>
                </a:gridCol>
              </a:tblGrid>
              <a:tr h="620888">
                <a:tc>
                  <a:txBody>
                    <a:bodyPr/>
                    <a:lstStyle/>
                    <a:p>
                      <a:endParaRPr lang="en-US"/>
                    </a:p>
                  </a:txBody>
                  <a:tcPr anchor="ctr"/>
                </a:tc>
                <a:tc>
                  <a:txBody>
                    <a:bodyPr/>
                    <a:lstStyle/>
                    <a:p>
                      <a:pPr lvl="0" algn="ctr">
                        <a:buNone/>
                      </a:pPr>
                      <a:r>
                        <a:rPr lang="en-US"/>
                        <a:t>Research 1</a:t>
                      </a:r>
                    </a:p>
                  </a:txBody>
                  <a:tcPr anchor="ctr"/>
                </a:tc>
                <a:tc>
                  <a:txBody>
                    <a:bodyPr/>
                    <a:lstStyle/>
                    <a:p>
                      <a:pPr lvl="0" algn="ctr">
                        <a:buNone/>
                      </a:pPr>
                      <a:r>
                        <a:rPr lang="en-US" sz="1800" b="1" i="0" u="none" strike="noStrike" noProof="0">
                          <a:solidFill>
                            <a:srgbClr val="FFFFFF"/>
                          </a:solidFill>
                          <a:latin typeface="Cambria"/>
                        </a:rPr>
                        <a:t>Research 2</a:t>
                      </a:r>
                      <a:endParaRPr lang="en-US"/>
                    </a:p>
                  </a:txBody>
                  <a:tcPr anchor="ctr"/>
                </a:tc>
                <a:tc>
                  <a:txBody>
                    <a:bodyPr/>
                    <a:lstStyle/>
                    <a:p>
                      <a:pPr lvl="0" algn="ctr">
                        <a:buNone/>
                      </a:pPr>
                      <a:r>
                        <a:rPr lang="en-US" sz="1800" b="1" i="0" u="none" strike="noStrike" noProof="0">
                          <a:solidFill>
                            <a:srgbClr val="FFFFFF"/>
                          </a:solidFill>
                          <a:latin typeface="Cambria"/>
                        </a:rPr>
                        <a:t>Research 3</a:t>
                      </a:r>
                      <a:endParaRPr lang="en-US"/>
                    </a:p>
                  </a:txBody>
                  <a:tcPr anchor="ctr"/>
                </a:tc>
                <a:tc>
                  <a:txBody>
                    <a:bodyPr/>
                    <a:lstStyle/>
                    <a:p>
                      <a:pPr lvl="0" algn="ctr">
                        <a:lnSpc>
                          <a:spcPct val="100000"/>
                        </a:lnSpc>
                        <a:spcBef>
                          <a:spcPts val="0"/>
                        </a:spcBef>
                        <a:spcAft>
                          <a:spcPts val="0"/>
                        </a:spcAft>
                        <a:buNone/>
                      </a:pPr>
                      <a:r>
                        <a:rPr lang="en-US" sz="1800" b="1" i="0" u="none" strike="noStrike" noProof="0">
                          <a:solidFill>
                            <a:srgbClr val="FFFFFF"/>
                          </a:solidFill>
                          <a:latin typeface="Cambria"/>
                        </a:rPr>
                        <a:t>Research 4</a:t>
                      </a:r>
                    </a:p>
                  </a:txBody>
                  <a:tcPr anchor="ctr"/>
                </a:tc>
                <a:tc>
                  <a:txBody>
                    <a:bodyPr/>
                    <a:lstStyle/>
                    <a:p>
                      <a:pPr lvl="0" algn="ctr">
                        <a:lnSpc>
                          <a:spcPct val="100000"/>
                        </a:lnSpc>
                        <a:spcBef>
                          <a:spcPts val="0"/>
                        </a:spcBef>
                        <a:spcAft>
                          <a:spcPts val="0"/>
                        </a:spcAft>
                        <a:buNone/>
                      </a:pPr>
                      <a:r>
                        <a:rPr lang="en-US" sz="1800" b="1" i="0" u="none" strike="noStrike" noProof="0">
                          <a:solidFill>
                            <a:srgbClr val="FFFFFF"/>
                          </a:solidFill>
                          <a:latin typeface="Cambria"/>
                        </a:rPr>
                        <a:t>Research 5</a:t>
                      </a:r>
                    </a:p>
                  </a:txBody>
                  <a:tcPr anchor="ctr"/>
                </a:tc>
                <a:tc>
                  <a:txBody>
                    <a:bodyPr/>
                    <a:lstStyle/>
                    <a:p>
                      <a:pPr lvl="0" algn="ctr">
                        <a:buNone/>
                      </a:pPr>
                      <a:r>
                        <a:rPr lang="en-US"/>
                        <a:t>System</a:t>
                      </a:r>
                    </a:p>
                  </a:txBody>
                  <a:tcPr anchor="ctr"/>
                </a:tc>
                <a:extLst>
                  <a:ext uri="{0D108BD9-81ED-4DB2-BD59-A6C34878D82A}">
                    <a16:rowId xmlns:a16="http://schemas.microsoft.com/office/drawing/2014/main" val="711480340"/>
                  </a:ext>
                </a:extLst>
              </a:tr>
              <a:tr h="701871">
                <a:tc>
                  <a:txBody>
                    <a:bodyPr/>
                    <a:lstStyle/>
                    <a:p>
                      <a:r>
                        <a:rPr lang="en-US" sz="1400" b="0" kern="1200">
                          <a:solidFill>
                            <a:schemeClr val="bg1"/>
                          </a:solidFill>
                          <a:effectLst/>
                        </a:rPr>
                        <a:t>Provide solutions after detection</a:t>
                      </a:r>
                    </a:p>
                  </a:txBody>
                  <a:tcPr>
                    <a:solidFill>
                      <a:schemeClr val="accent5"/>
                    </a:solidFill>
                  </a:tcPr>
                </a:tc>
                <a:tc>
                  <a:txBody>
                    <a:bodyPr/>
                    <a:lstStyle/>
                    <a:p>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tc>
                  <a:txBody>
                    <a:bodyPr/>
                    <a:lstStyle/>
                    <a:p>
                      <a:pPr lvl="0">
                        <a:buNone/>
                      </a:pPr>
                      <a:endParaRPr lang="en-US" sz="1800" b="0" kern="1200">
                        <a:solidFill>
                          <a:schemeClr val="dk1"/>
                        </a:solidFill>
                        <a:effectLst/>
                      </a:endParaRPr>
                    </a:p>
                  </a:txBody>
                  <a:tcPr/>
                </a:tc>
                <a:extLst>
                  <a:ext uri="{0D108BD9-81ED-4DB2-BD59-A6C34878D82A}">
                    <a16:rowId xmlns:a16="http://schemas.microsoft.com/office/drawing/2014/main" val="1886967803"/>
                  </a:ext>
                </a:extLst>
              </a:tr>
              <a:tr h="701871">
                <a:tc>
                  <a:txBody>
                    <a:bodyPr/>
                    <a:lstStyle/>
                    <a:p>
                      <a:r>
                        <a:rPr lang="en-US" sz="1400">
                          <a:solidFill>
                            <a:schemeClr val="bg1"/>
                          </a:solidFill>
                        </a:rPr>
                        <a:t>Provide the information about people &amp; companies can provide services on solutions </a:t>
                      </a:r>
                    </a:p>
                  </a:txBody>
                  <a:tcPr>
                    <a:solidFill>
                      <a:schemeClr val="accent5"/>
                    </a:solidFill>
                  </a:tcPr>
                </a:tc>
                <a:tc>
                  <a:txBody>
                    <a:bodyPr/>
                    <a:lstStyle/>
                    <a:p>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477087058"/>
                  </a:ext>
                </a:extLst>
              </a:tr>
              <a:tr h="701871">
                <a:tc>
                  <a:txBody>
                    <a:bodyPr/>
                    <a:lstStyle/>
                    <a:p>
                      <a:pPr lvl="0">
                        <a:buNone/>
                      </a:pPr>
                      <a:r>
                        <a:rPr lang="en-US" sz="1400" b="0" i="0" u="none" strike="noStrike" noProof="0">
                          <a:solidFill>
                            <a:schemeClr val="bg1"/>
                          </a:solidFill>
                          <a:latin typeface="Cambria"/>
                        </a:rPr>
                        <a:t>Identify damaged parts from all the parts in the tree</a:t>
                      </a:r>
                    </a:p>
                  </a:txBody>
                  <a:tcPr>
                    <a:solidFill>
                      <a:schemeClr val="accent5"/>
                    </a:solidFill>
                  </a:tcPr>
                </a:tc>
                <a:tc>
                  <a:txBody>
                    <a:bodyPr/>
                    <a:lstStyle/>
                    <a:p>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410163657"/>
                  </a:ext>
                </a:extLst>
              </a:tr>
              <a:tr h="701871">
                <a:tc>
                  <a:txBody>
                    <a:bodyPr/>
                    <a:lstStyle/>
                    <a:p>
                      <a:r>
                        <a:rPr lang="en-US" sz="1400">
                          <a:solidFill>
                            <a:schemeClr val="bg1"/>
                          </a:solidFill>
                        </a:rPr>
                        <a:t>Identify both pest damages and diseases</a:t>
                      </a:r>
                    </a:p>
                  </a:txBody>
                  <a:tcPr>
                    <a:solidFill>
                      <a:schemeClr val="accent5"/>
                    </a:solidFill>
                  </a:tcPr>
                </a:tc>
                <a:tc>
                  <a:txBody>
                    <a:bodyPr/>
                    <a:lstStyle/>
                    <a:p>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870725590"/>
                  </a:ext>
                </a:extLst>
              </a:tr>
              <a:tr h="701870">
                <a:tc>
                  <a:txBody>
                    <a:bodyPr/>
                    <a:lstStyle/>
                    <a:p>
                      <a:pPr lvl="0">
                        <a:buNone/>
                      </a:pPr>
                      <a:r>
                        <a:rPr lang="en-US" sz="1400">
                          <a:solidFill>
                            <a:schemeClr val="bg1"/>
                          </a:solidFill>
                        </a:rPr>
                        <a:t>Provide mobile application system</a:t>
                      </a:r>
                    </a:p>
                  </a:txBody>
                  <a:tcPr>
                    <a:solidFill>
                      <a:schemeClr val="accent5"/>
                    </a:solidFill>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584822995"/>
                  </a:ext>
                </a:extLst>
              </a:tr>
            </a:tbl>
          </a:graphicData>
        </a:graphic>
      </p:graphicFrame>
      <p:pic>
        <p:nvPicPr>
          <p:cNvPr id="9" name="Picture 9" descr="A palm tree with green leaves&#10;&#10;Description automatically generated">
            <a:extLst>
              <a:ext uri="{FF2B5EF4-FFF2-40B4-BE49-F238E27FC236}">
                <a16:creationId xmlns:a16="http://schemas.microsoft.com/office/drawing/2014/main" id="{B62A739B-3761-132E-D2F8-3ADE2D5D5D01}"/>
              </a:ext>
            </a:extLst>
          </p:cNvPr>
          <p:cNvPicPr>
            <a:picLocks noChangeAspect="1"/>
          </p:cNvPicPr>
          <p:nvPr/>
        </p:nvPicPr>
        <p:blipFill>
          <a:blip r:embed="rId2"/>
          <a:stretch>
            <a:fillRect/>
          </a:stretch>
        </p:blipFill>
        <p:spPr>
          <a:xfrm>
            <a:off x="10254401" y="3206787"/>
            <a:ext cx="1592540" cy="3112169"/>
          </a:xfrm>
          <a:prstGeom prst="rect">
            <a:avLst/>
          </a:prstGeom>
        </p:spPr>
      </p:pic>
      <p:pic>
        <p:nvPicPr>
          <p:cNvPr id="10" name="Picture 10" descr="A green check mark on a black background&#10;&#10;Description automatically generated">
            <a:extLst>
              <a:ext uri="{FF2B5EF4-FFF2-40B4-BE49-F238E27FC236}">
                <a16:creationId xmlns:a16="http://schemas.microsoft.com/office/drawing/2014/main" id="{3E53D049-8DA5-1BB1-3F90-6E4274C3A546}"/>
              </a:ext>
            </a:extLst>
          </p:cNvPr>
          <p:cNvPicPr>
            <a:picLocks noChangeAspect="1"/>
          </p:cNvPicPr>
          <p:nvPr/>
        </p:nvPicPr>
        <p:blipFill>
          <a:blip r:embed="rId3"/>
          <a:stretch>
            <a:fillRect/>
          </a:stretch>
        </p:blipFill>
        <p:spPr>
          <a:xfrm>
            <a:off x="9711683" y="1983656"/>
            <a:ext cx="395749" cy="408040"/>
          </a:xfrm>
          <a:prstGeom prst="rect">
            <a:avLst/>
          </a:prstGeom>
        </p:spPr>
      </p:pic>
      <p:pic>
        <p:nvPicPr>
          <p:cNvPr id="11" name="Picture 10" descr="A green check mark on a black background&#10;&#10;Description automatically generated">
            <a:extLst>
              <a:ext uri="{FF2B5EF4-FFF2-40B4-BE49-F238E27FC236}">
                <a16:creationId xmlns:a16="http://schemas.microsoft.com/office/drawing/2014/main" id="{0D31B0C1-895F-E06A-F285-7C48B0588C5E}"/>
              </a:ext>
            </a:extLst>
          </p:cNvPr>
          <p:cNvPicPr>
            <a:picLocks noChangeAspect="1"/>
          </p:cNvPicPr>
          <p:nvPr/>
        </p:nvPicPr>
        <p:blipFill>
          <a:blip r:embed="rId3"/>
          <a:stretch>
            <a:fillRect/>
          </a:stretch>
        </p:blipFill>
        <p:spPr>
          <a:xfrm>
            <a:off x="9671577" y="3099810"/>
            <a:ext cx="395749" cy="408040"/>
          </a:xfrm>
          <a:prstGeom prst="rect">
            <a:avLst/>
          </a:prstGeom>
        </p:spPr>
      </p:pic>
      <p:pic>
        <p:nvPicPr>
          <p:cNvPr id="13" name="Picture 12" descr="A green check mark on a black background&#10;&#10;Description automatically generated">
            <a:extLst>
              <a:ext uri="{FF2B5EF4-FFF2-40B4-BE49-F238E27FC236}">
                <a16:creationId xmlns:a16="http://schemas.microsoft.com/office/drawing/2014/main" id="{72416D4E-A6DE-DE2D-9A62-9EF5A6032DAA}"/>
              </a:ext>
            </a:extLst>
          </p:cNvPr>
          <p:cNvPicPr>
            <a:picLocks noChangeAspect="1"/>
          </p:cNvPicPr>
          <p:nvPr/>
        </p:nvPicPr>
        <p:blipFill>
          <a:blip r:embed="rId3"/>
          <a:stretch>
            <a:fillRect/>
          </a:stretch>
        </p:blipFill>
        <p:spPr>
          <a:xfrm>
            <a:off x="9711680" y="4122169"/>
            <a:ext cx="395749" cy="408040"/>
          </a:xfrm>
          <a:prstGeom prst="rect">
            <a:avLst/>
          </a:prstGeom>
        </p:spPr>
      </p:pic>
      <p:pic>
        <p:nvPicPr>
          <p:cNvPr id="14" name="Picture 14" descr="A green x on a black background&#10;&#10;Description automatically generated">
            <a:extLst>
              <a:ext uri="{FF2B5EF4-FFF2-40B4-BE49-F238E27FC236}">
                <a16:creationId xmlns:a16="http://schemas.microsoft.com/office/drawing/2014/main" id="{9EDA9C07-8C7C-37E9-8BB8-F471D071E036}"/>
              </a:ext>
            </a:extLst>
          </p:cNvPr>
          <p:cNvPicPr>
            <a:picLocks noChangeAspect="1"/>
          </p:cNvPicPr>
          <p:nvPr/>
        </p:nvPicPr>
        <p:blipFill>
          <a:blip r:embed="rId4"/>
          <a:stretch>
            <a:fillRect/>
          </a:stretch>
        </p:blipFill>
        <p:spPr>
          <a:xfrm>
            <a:off x="2635368" y="4172628"/>
            <a:ext cx="395749" cy="358878"/>
          </a:xfrm>
          <a:prstGeom prst="rect">
            <a:avLst/>
          </a:prstGeom>
        </p:spPr>
      </p:pic>
      <p:sp>
        <p:nvSpPr>
          <p:cNvPr id="2" name="TextBox 1">
            <a:extLst>
              <a:ext uri="{FF2B5EF4-FFF2-40B4-BE49-F238E27FC236}">
                <a16:creationId xmlns:a16="http://schemas.microsoft.com/office/drawing/2014/main" id="{D1B516A3-09D4-2731-DE92-8075DE512D64}"/>
              </a:ext>
            </a:extLst>
          </p:cNvPr>
          <p:cNvSpPr txBox="1"/>
          <p:nvPr/>
        </p:nvSpPr>
        <p:spPr>
          <a:xfrm>
            <a:off x="3133223" y="1641809"/>
            <a:ext cx="1722019" cy="25391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b="1">
                <a:solidFill>
                  <a:schemeClr val="bg1"/>
                </a:solidFill>
                <a:ea typeface="Cambria"/>
              </a:rPr>
              <a:t>[41]</a:t>
            </a:r>
          </a:p>
        </p:txBody>
      </p:sp>
      <p:sp>
        <p:nvSpPr>
          <p:cNvPr id="6" name="TextBox 5">
            <a:extLst>
              <a:ext uri="{FF2B5EF4-FFF2-40B4-BE49-F238E27FC236}">
                <a16:creationId xmlns:a16="http://schemas.microsoft.com/office/drawing/2014/main" id="{388182C0-C620-F4D8-EA89-B6DE507E609A}"/>
              </a:ext>
            </a:extLst>
          </p:cNvPr>
          <p:cNvSpPr txBox="1"/>
          <p:nvPr/>
        </p:nvSpPr>
        <p:spPr>
          <a:xfrm>
            <a:off x="4466723" y="1641809"/>
            <a:ext cx="1722019" cy="25391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b="1">
                <a:solidFill>
                  <a:schemeClr val="bg1"/>
                </a:solidFill>
                <a:ea typeface="Cambria"/>
              </a:rPr>
              <a:t>[42]</a:t>
            </a:r>
          </a:p>
        </p:txBody>
      </p:sp>
      <p:sp>
        <p:nvSpPr>
          <p:cNvPr id="7" name="TextBox 6">
            <a:extLst>
              <a:ext uri="{FF2B5EF4-FFF2-40B4-BE49-F238E27FC236}">
                <a16:creationId xmlns:a16="http://schemas.microsoft.com/office/drawing/2014/main" id="{D9436841-1DC1-D8C9-B8A2-BC50914F460A}"/>
              </a:ext>
            </a:extLst>
          </p:cNvPr>
          <p:cNvSpPr txBox="1"/>
          <p:nvPr/>
        </p:nvSpPr>
        <p:spPr>
          <a:xfrm>
            <a:off x="5860380" y="1641808"/>
            <a:ext cx="1722019" cy="25391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b="1">
                <a:solidFill>
                  <a:schemeClr val="bg1"/>
                </a:solidFill>
                <a:ea typeface="Cambria"/>
              </a:rPr>
              <a:t>[43]</a:t>
            </a:r>
          </a:p>
        </p:txBody>
      </p:sp>
      <p:sp>
        <p:nvSpPr>
          <p:cNvPr id="15" name="TextBox 14">
            <a:extLst>
              <a:ext uri="{FF2B5EF4-FFF2-40B4-BE49-F238E27FC236}">
                <a16:creationId xmlns:a16="http://schemas.microsoft.com/office/drawing/2014/main" id="{CDF6E3B1-C67A-71E0-943E-FF2237FB133F}"/>
              </a:ext>
            </a:extLst>
          </p:cNvPr>
          <p:cNvSpPr txBox="1"/>
          <p:nvPr/>
        </p:nvSpPr>
        <p:spPr>
          <a:xfrm>
            <a:off x="7304170" y="1641809"/>
            <a:ext cx="1722019" cy="25391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b="1">
                <a:solidFill>
                  <a:schemeClr val="bg1"/>
                </a:solidFill>
                <a:ea typeface="Cambria"/>
              </a:rPr>
              <a:t>[44]</a:t>
            </a:r>
          </a:p>
        </p:txBody>
      </p:sp>
      <p:sp>
        <p:nvSpPr>
          <p:cNvPr id="16" name="TextBox 15">
            <a:extLst>
              <a:ext uri="{FF2B5EF4-FFF2-40B4-BE49-F238E27FC236}">
                <a16:creationId xmlns:a16="http://schemas.microsoft.com/office/drawing/2014/main" id="{355F0A0D-4701-92A3-B5DA-BDECA1B888DD}"/>
              </a:ext>
            </a:extLst>
          </p:cNvPr>
          <p:cNvSpPr txBox="1"/>
          <p:nvPr/>
        </p:nvSpPr>
        <p:spPr>
          <a:xfrm>
            <a:off x="8707854" y="1641809"/>
            <a:ext cx="1722019" cy="25391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b="1">
                <a:solidFill>
                  <a:schemeClr val="bg1"/>
                </a:solidFill>
                <a:ea typeface="Cambria"/>
              </a:rPr>
              <a:t>[45]</a:t>
            </a:r>
          </a:p>
        </p:txBody>
      </p:sp>
      <p:pic>
        <p:nvPicPr>
          <p:cNvPr id="17" name="Picture 14" descr="A green x on a black background&#10;&#10;Description automatically generated">
            <a:extLst>
              <a:ext uri="{FF2B5EF4-FFF2-40B4-BE49-F238E27FC236}">
                <a16:creationId xmlns:a16="http://schemas.microsoft.com/office/drawing/2014/main" id="{00FC144F-86A7-5CC1-1476-DF9D783F1C59}"/>
              </a:ext>
            </a:extLst>
          </p:cNvPr>
          <p:cNvPicPr>
            <a:picLocks noChangeAspect="1"/>
          </p:cNvPicPr>
          <p:nvPr/>
        </p:nvPicPr>
        <p:blipFill>
          <a:blip r:embed="rId4"/>
          <a:stretch>
            <a:fillRect/>
          </a:stretch>
        </p:blipFill>
        <p:spPr>
          <a:xfrm>
            <a:off x="3908710" y="4172628"/>
            <a:ext cx="395749" cy="358878"/>
          </a:xfrm>
          <a:prstGeom prst="rect">
            <a:avLst/>
          </a:prstGeom>
        </p:spPr>
      </p:pic>
      <p:pic>
        <p:nvPicPr>
          <p:cNvPr id="18" name="Picture 17" descr="A green check mark on a black background&#10;&#10;Description automatically generated">
            <a:extLst>
              <a:ext uri="{FF2B5EF4-FFF2-40B4-BE49-F238E27FC236}">
                <a16:creationId xmlns:a16="http://schemas.microsoft.com/office/drawing/2014/main" id="{0358593B-0DCC-004A-7AB4-88736CD9D769}"/>
              </a:ext>
            </a:extLst>
          </p:cNvPr>
          <p:cNvPicPr>
            <a:picLocks noChangeAspect="1"/>
          </p:cNvPicPr>
          <p:nvPr/>
        </p:nvPicPr>
        <p:blipFill>
          <a:blip r:embed="rId3"/>
          <a:stretch>
            <a:fillRect/>
          </a:stretch>
        </p:blipFill>
        <p:spPr>
          <a:xfrm>
            <a:off x="9761811" y="4844063"/>
            <a:ext cx="395749" cy="408040"/>
          </a:xfrm>
          <a:prstGeom prst="rect">
            <a:avLst/>
          </a:prstGeom>
        </p:spPr>
      </p:pic>
      <p:pic>
        <p:nvPicPr>
          <p:cNvPr id="19" name="Picture 18" descr="A green check mark on a black background&#10;&#10;Description automatically generated">
            <a:extLst>
              <a:ext uri="{FF2B5EF4-FFF2-40B4-BE49-F238E27FC236}">
                <a16:creationId xmlns:a16="http://schemas.microsoft.com/office/drawing/2014/main" id="{CE8EF08C-5098-C287-97DC-96F326467E24}"/>
              </a:ext>
            </a:extLst>
          </p:cNvPr>
          <p:cNvPicPr>
            <a:picLocks noChangeAspect="1"/>
          </p:cNvPicPr>
          <p:nvPr/>
        </p:nvPicPr>
        <p:blipFill>
          <a:blip r:embed="rId3"/>
          <a:stretch>
            <a:fillRect/>
          </a:stretch>
        </p:blipFill>
        <p:spPr>
          <a:xfrm>
            <a:off x="9821968" y="5545905"/>
            <a:ext cx="395749" cy="408040"/>
          </a:xfrm>
          <a:prstGeom prst="rect">
            <a:avLst/>
          </a:prstGeom>
        </p:spPr>
      </p:pic>
      <p:pic>
        <p:nvPicPr>
          <p:cNvPr id="20" name="Picture 19" descr="A green check mark on a black background&#10;&#10;Description automatically generated">
            <a:extLst>
              <a:ext uri="{FF2B5EF4-FFF2-40B4-BE49-F238E27FC236}">
                <a16:creationId xmlns:a16="http://schemas.microsoft.com/office/drawing/2014/main" id="{61380F3C-4D6E-581C-3FF7-B2D654386FF8}"/>
              </a:ext>
            </a:extLst>
          </p:cNvPr>
          <p:cNvPicPr>
            <a:picLocks noChangeAspect="1"/>
          </p:cNvPicPr>
          <p:nvPr/>
        </p:nvPicPr>
        <p:blipFill>
          <a:blip r:embed="rId3"/>
          <a:stretch>
            <a:fillRect/>
          </a:stretch>
        </p:blipFill>
        <p:spPr>
          <a:xfrm>
            <a:off x="5470547" y="5545904"/>
            <a:ext cx="395749" cy="408040"/>
          </a:xfrm>
          <a:prstGeom prst="rect">
            <a:avLst/>
          </a:prstGeom>
        </p:spPr>
      </p:pic>
      <p:pic>
        <p:nvPicPr>
          <p:cNvPr id="21" name="Picture 14" descr="A green x on a black background&#10;&#10;Description automatically generated">
            <a:extLst>
              <a:ext uri="{FF2B5EF4-FFF2-40B4-BE49-F238E27FC236}">
                <a16:creationId xmlns:a16="http://schemas.microsoft.com/office/drawing/2014/main" id="{77A17F92-3D9B-15F9-E7D8-D70D38C40679}"/>
              </a:ext>
            </a:extLst>
          </p:cNvPr>
          <p:cNvPicPr>
            <a:picLocks noChangeAspect="1"/>
          </p:cNvPicPr>
          <p:nvPr/>
        </p:nvPicPr>
        <p:blipFill>
          <a:blip r:embed="rId4"/>
          <a:stretch>
            <a:fillRect/>
          </a:stretch>
        </p:blipFill>
        <p:spPr>
          <a:xfrm>
            <a:off x="5472815" y="4142549"/>
            <a:ext cx="395749" cy="358878"/>
          </a:xfrm>
          <a:prstGeom prst="rect">
            <a:avLst/>
          </a:prstGeom>
        </p:spPr>
      </p:pic>
      <p:pic>
        <p:nvPicPr>
          <p:cNvPr id="22" name="Picture 14" descr="A green x on a black background&#10;&#10;Description automatically generated">
            <a:extLst>
              <a:ext uri="{FF2B5EF4-FFF2-40B4-BE49-F238E27FC236}">
                <a16:creationId xmlns:a16="http://schemas.microsoft.com/office/drawing/2014/main" id="{C2B068E8-A4A1-4F74-8D67-C727D4BFFD4B}"/>
              </a:ext>
            </a:extLst>
          </p:cNvPr>
          <p:cNvPicPr>
            <a:picLocks noChangeAspect="1"/>
          </p:cNvPicPr>
          <p:nvPr/>
        </p:nvPicPr>
        <p:blipFill>
          <a:blip r:embed="rId4"/>
          <a:stretch>
            <a:fillRect/>
          </a:stretch>
        </p:blipFill>
        <p:spPr>
          <a:xfrm>
            <a:off x="7107104" y="4142549"/>
            <a:ext cx="395749" cy="358878"/>
          </a:xfrm>
          <a:prstGeom prst="rect">
            <a:avLst/>
          </a:prstGeom>
        </p:spPr>
      </p:pic>
      <p:pic>
        <p:nvPicPr>
          <p:cNvPr id="23" name="Picture 14" descr="A green x on a black background&#10;&#10;Description automatically generated">
            <a:extLst>
              <a:ext uri="{FF2B5EF4-FFF2-40B4-BE49-F238E27FC236}">
                <a16:creationId xmlns:a16="http://schemas.microsoft.com/office/drawing/2014/main" id="{6E736057-0A9E-ED30-797A-BE30053A27FF}"/>
              </a:ext>
            </a:extLst>
          </p:cNvPr>
          <p:cNvPicPr>
            <a:picLocks noChangeAspect="1"/>
          </p:cNvPicPr>
          <p:nvPr/>
        </p:nvPicPr>
        <p:blipFill>
          <a:blip r:embed="rId4"/>
          <a:stretch>
            <a:fillRect/>
          </a:stretch>
        </p:blipFill>
        <p:spPr>
          <a:xfrm>
            <a:off x="8510788" y="4142549"/>
            <a:ext cx="395749" cy="358878"/>
          </a:xfrm>
          <a:prstGeom prst="rect">
            <a:avLst/>
          </a:prstGeom>
        </p:spPr>
      </p:pic>
      <p:pic>
        <p:nvPicPr>
          <p:cNvPr id="24" name="Picture 23" descr="A green check mark on a black background&#10;&#10;Description automatically generated">
            <a:extLst>
              <a:ext uri="{FF2B5EF4-FFF2-40B4-BE49-F238E27FC236}">
                <a16:creationId xmlns:a16="http://schemas.microsoft.com/office/drawing/2014/main" id="{E78328B8-C56D-8437-741A-807CBE0EFB12}"/>
              </a:ext>
            </a:extLst>
          </p:cNvPr>
          <p:cNvPicPr>
            <a:picLocks noChangeAspect="1"/>
          </p:cNvPicPr>
          <p:nvPr/>
        </p:nvPicPr>
        <p:blipFill>
          <a:blip r:embed="rId3"/>
          <a:stretch>
            <a:fillRect/>
          </a:stretch>
        </p:blipFill>
        <p:spPr>
          <a:xfrm>
            <a:off x="5470547" y="4844061"/>
            <a:ext cx="395749" cy="408040"/>
          </a:xfrm>
          <a:prstGeom prst="rect">
            <a:avLst/>
          </a:prstGeom>
        </p:spPr>
      </p:pic>
      <p:pic>
        <p:nvPicPr>
          <p:cNvPr id="25" name="Picture 14" descr="A green x on a black background&#10;&#10;Description automatically generated">
            <a:extLst>
              <a:ext uri="{FF2B5EF4-FFF2-40B4-BE49-F238E27FC236}">
                <a16:creationId xmlns:a16="http://schemas.microsoft.com/office/drawing/2014/main" id="{E9B7482A-1A6C-E448-A47B-F5867F18E440}"/>
              </a:ext>
            </a:extLst>
          </p:cNvPr>
          <p:cNvPicPr>
            <a:picLocks noChangeAspect="1"/>
          </p:cNvPicPr>
          <p:nvPr/>
        </p:nvPicPr>
        <p:blipFill>
          <a:blip r:embed="rId4"/>
          <a:stretch>
            <a:fillRect/>
          </a:stretch>
        </p:blipFill>
        <p:spPr>
          <a:xfrm>
            <a:off x="5472815" y="3119864"/>
            <a:ext cx="395749" cy="358878"/>
          </a:xfrm>
          <a:prstGeom prst="rect">
            <a:avLst/>
          </a:prstGeom>
        </p:spPr>
      </p:pic>
      <p:pic>
        <p:nvPicPr>
          <p:cNvPr id="26" name="Picture 14" descr="A green x on a black background&#10;&#10;Description automatically generated">
            <a:extLst>
              <a:ext uri="{FF2B5EF4-FFF2-40B4-BE49-F238E27FC236}">
                <a16:creationId xmlns:a16="http://schemas.microsoft.com/office/drawing/2014/main" id="{15BFEB3D-9CBF-DBC8-45B7-A97347E16ED7}"/>
              </a:ext>
            </a:extLst>
          </p:cNvPr>
          <p:cNvPicPr>
            <a:picLocks noChangeAspect="1"/>
          </p:cNvPicPr>
          <p:nvPr/>
        </p:nvPicPr>
        <p:blipFill>
          <a:blip r:embed="rId4"/>
          <a:stretch>
            <a:fillRect/>
          </a:stretch>
        </p:blipFill>
        <p:spPr>
          <a:xfrm>
            <a:off x="5472815" y="2037022"/>
            <a:ext cx="395749" cy="358878"/>
          </a:xfrm>
          <a:prstGeom prst="rect">
            <a:avLst/>
          </a:prstGeom>
        </p:spPr>
      </p:pic>
      <p:pic>
        <p:nvPicPr>
          <p:cNvPr id="27" name="Picture 14" descr="A green x on a black background&#10;&#10;Description automatically generated">
            <a:extLst>
              <a:ext uri="{FF2B5EF4-FFF2-40B4-BE49-F238E27FC236}">
                <a16:creationId xmlns:a16="http://schemas.microsoft.com/office/drawing/2014/main" id="{4732DD19-8CC0-6E7D-1053-C6A4036A71C1}"/>
              </a:ext>
            </a:extLst>
          </p:cNvPr>
          <p:cNvPicPr>
            <a:picLocks noChangeAspect="1"/>
          </p:cNvPicPr>
          <p:nvPr/>
        </p:nvPicPr>
        <p:blipFill>
          <a:blip r:embed="rId4"/>
          <a:stretch>
            <a:fillRect/>
          </a:stretch>
        </p:blipFill>
        <p:spPr>
          <a:xfrm>
            <a:off x="2635368" y="4864444"/>
            <a:ext cx="395749" cy="358878"/>
          </a:xfrm>
          <a:prstGeom prst="rect">
            <a:avLst/>
          </a:prstGeom>
        </p:spPr>
      </p:pic>
      <p:pic>
        <p:nvPicPr>
          <p:cNvPr id="28" name="Picture 14" descr="A green x on a black background&#10;&#10;Description automatically generated">
            <a:extLst>
              <a:ext uri="{FF2B5EF4-FFF2-40B4-BE49-F238E27FC236}">
                <a16:creationId xmlns:a16="http://schemas.microsoft.com/office/drawing/2014/main" id="{E9A18AEA-2920-0F90-E387-CD3F99462841}"/>
              </a:ext>
            </a:extLst>
          </p:cNvPr>
          <p:cNvPicPr>
            <a:picLocks noChangeAspect="1"/>
          </p:cNvPicPr>
          <p:nvPr/>
        </p:nvPicPr>
        <p:blipFill>
          <a:blip r:embed="rId4"/>
          <a:stretch>
            <a:fillRect/>
          </a:stretch>
        </p:blipFill>
        <p:spPr>
          <a:xfrm>
            <a:off x="3908710" y="4864444"/>
            <a:ext cx="395749" cy="358878"/>
          </a:xfrm>
          <a:prstGeom prst="rect">
            <a:avLst/>
          </a:prstGeom>
        </p:spPr>
      </p:pic>
      <p:pic>
        <p:nvPicPr>
          <p:cNvPr id="29" name="Picture 14" descr="A green x on a black background&#10;&#10;Description automatically generated">
            <a:extLst>
              <a:ext uri="{FF2B5EF4-FFF2-40B4-BE49-F238E27FC236}">
                <a16:creationId xmlns:a16="http://schemas.microsoft.com/office/drawing/2014/main" id="{0587FDE4-F38A-4BE8-181D-677336FEFC76}"/>
              </a:ext>
            </a:extLst>
          </p:cNvPr>
          <p:cNvPicPr>
            <a:picLocks noChangeAspect="1"/>
          </p:cNvPicPr>
          <p:nvPr/>
        </p:nvPicPr>
        <p:blipFill>
          <a:blip r:embed="rId4"/>
          <a:stretch>
            <a:fillRect/>
          </a:stretch>
        </p:blipFill>
        <p:spPr>
          <a:xfrm>
            <a:off x="8510789" y="4864444"/>
            <a:ext cx="395749" cy="358878"/>
          </a:xfrm>
          <a:prstGeom prst="rect">
            <a:avLst/>
          </a:prstGeom>
        </p:spPr>
      </p:pic>
      <p:pic>
        <p:nvPicPr>
          <p:cNvPr id="30" name="Picture 14" descr="A green x on a black background&#10;&#10;Description automatically generated">
            <a:extLst>
              <a:ext uri="{FF2B5EF4-FFF2-40B4-BE49-F238E27FC236}">
                <a16:creationId xmlns:a16="http://schemas.microsoft.com/office/drawing/2014/main" id="{21A09F4B-B7AC-AB62-B2BC-50EC2C70ED8C}"/>
              </a:ext>
            </a:extLst>
          </p:cNvPr>
          <p:cNvPicPr>
            <a:picLocks noChangeAspect="1"/>
          </p:cNvPicPr>
          <p:nvPr/>
        </p:nvPicPr>
        <p:blipFill>
          <a:blip r:embed="rId4"/>
          <a:stretch>
            <a:fillRect/>
          </a:stretch>
        </p:blipFill>
        <p:spPr>
          <a:xfrm>
            <a:off x="7107104" y="4864443"/>
            <a:ext cx="395749" cy="358878"/>
          </a:xfrm>
          <a:prstGeom prst="rect">
            <a:avLst/>
          </a:prstGeom>
        </p:spPr>
      </p:pic>
      <p:pic>
        <p:nvPicPr>
          <p:cNvPr id="31" name="Picture 14" descr="A green x on a black background&#10;&#10;Description automatically generated">
            <a:extLst>
              <a:ext uri="{FF2B5EF4-FFF2-40B4-BE49-F238E27FC236}">
                <a16:creationId xmlns:a16="http://schemas.microsoft.com/office/drawing/2014/main" id="{27A04C30-701D-B723-F765-E9362E163493}"/>
              </a:ext>
            </a:extLst>
          </p:cNvPr>
          <p:cNvPicPr>
            <a:picLocks noChangeAspect="1"/>
          </p:cNvPicPr>
          <p:nvPr/>
        </p:nvPicPr>
        <p:blipFill>
          <a:blip r:embed="rId4"/>
          <a:stretch>
            <a:fillRect/>
          </a:stretch>
        </p:blipFill>
        <p:spPr>
          <a:xfrm>
            <a:off x="2665447" y="5606391"/>
            <a:ext cx="395749" cy="358878"/>
          </a:xfrm>
          <a:prstGeom prst="rect">
            <a:avLst/>
          </a:prstGeom>
        </p:spPr>
      </p:pic>
      <p:pic>
        <p:nvPicPr>
          <p:cNvPr id="32" name="Picture 14" descr="A green x on a black background&#10;&#10;Description automatically generated">
            <a:extLst>
              <a:ext uri="{FF2B5EF4-FFF2-40B4-BE49-F238E27FC236}">
                <a16:creationId xmlns:a16="http://schemas.microsoft.com/office/drawing/2014/main" id="{97E0730F-099F-19A1-1135-6673AA04D511}"/>
              </a:ext>
            </a:extLst>
          </p:cNvPr>
          <p:cNvPicPr>
            <a:picLocks noChangeAspect="1"/>
          </p:cNvPicPr>
          <p:nvPr/>
        </p:nvPicPr>
        <p:blipFill>
          <a:blip r:embed="rId4"/>
          <a:stretch>
            <a:fillRect/>
          </a:stretch>
        </p:blipFill>
        <p:spPr>
          <a:xfrm>
            <a:off x="3938789" y="5606391"/>
            <a:ext cx="395749" cy="358878"/>
          </a:xfrm>
          <a:prstGeom prst="rect">
            <a:avLst/>
          </a:prstGeom>
        </p:spPr>
      </p:pic>
      <p:pic>
        <p:nvPicPr>
          <p:cNvPr id="33" name="Picture 14" descr="A green x on a black background&#10;&#10;Description automatically generated">
            <a:extLst>
              <a:ext uri="{FF2B5EF4-FFF2-40B4-BE49-F238E27FC236}">
                <a16:creationId xmlns:a16="http://schemas.microsoft.com/office/drawing/2014/main" id="{31A7184C-B9FF-5B51-A01E-6A9B1460175A}"/>
              </a:ext>
            </a:extLst>
          </p:cNvPr>
          <p:cNvPicPr>
            <a:picLocks noChangeAspect="1"/>
          </p:cNvPicPr>
          <p:nvPr/>
        </p:nvPicPr>
        <p:blipFill>
          <a:blip r:embed="rId4"/>
          <a:stretch>
            <a:fillRect/>
          </a:stretch>
        </p:blipFill>
        <p:spPr>
          <a:xfrm>
            <a:off x="8530841" y="5606391"/>
            <a:ext cx="395749" cy="358878"/>
          </a:xfrm>
          <a:prstGeom prst="rect">
            <a:avLst/>
          </a:prstGeom>
        </p:spPr>
      </p:pic>
      <p:pic>
        <p:nvPicPr>
          <p:cNvPr id="34" name="Picture 14" descr="A green x on a black background&#10;&#10;Description automatically generated">
            <a:extLst>
              <a:ext uri="{FF2B5EF4-FFF2-40B4-BE49-F238E27FC236}">
                <a16:creationId xmlns:a16="http://schemas.microsoft.com/office/drawing/2014/main" id="{3FE204E6-6317-3D21-95F9-086DE5AA5B17}"/>
              </a:ext>
            </a:extLst>
          </p:cNvPr>
          <p:cNvPicPr>
            <a:picLocks noChangeAspect="1"/>
          </p:cNvPicPr>
          <p:nvPr/>
        </p:nvPicPr>
        <p:blipFill>
          <a:blip r:embed="rId4"/>
          <a:stretch>
            <a:fillRect/>
          </a:stretch>
        </p:blipFill>
        <p:spPr>
          <a:xfrm>
            <a:off x="7127156" y="5606390"/>
            <a:ext cx="395749" cy="358878"/>
          </a:xfrm>
          <a:prstGeom prst="rect">
            <a:avLst/>
          </a:prstGeom>
        </p:spPr>
      </p:pic>
      <p:pic>
        <p:nvPicPr>
          <p:cNvPr id="35" name="Picture 14" descr="A green x on a black background&#10;&#10;Description automatically generated">
            <a:extLst>
              <a:ext uri="{FF2B5EF4-FFF2-40B4-BE49-F238E27FC236}">
                <a16:creationId xmlns:a16="http://schemas.microsoft.com/office/drawing/2014/main" id="{CABD7DC6-52A2-45AD-658B-DFBAE81EC86A}"/>
              </a:ext>
            </a:extLst>
          </p:cNvPr>
          <p:cNvPicPr>
            <a:picLocks noChangeAspect="1"/>
          </p:cNvPicPr>
          <p:nvPr/>
        </p:nvPicPr>
        <p:blipFill>
          <a:blip r:embed="rId4"/>
          <a:stretch>
            <a:fillRect/>
          </a:stretch>
        </p:blipFill>
        <p:spPr>
          <a:xfrm>
            <a:off x="7077025" y="3109837"/>
            <a:ext cx="395749" cy="358878"/>
          </a:xfrm>
          <a:prstGeom prst="rect">
            <a:avLst/>
          </a:prstGeom>
        </p:spPr>
      </p:pic>
      <p:pic>
        <p:nvPicPr>
          <p:cNvPr id="36" name="Picture 14" descr="A green x on a black background&#10;&#10;Description automatically generated">
            <a:extLst>
              <a:ext uri="{FF2B5EF4-FFF2-40B4-BE49-F238E27FC236}">
                <a16:creationId xmlns:a16="http://schemas.microsoft.com/office/drawing/2014/main" id="{C6A5E369-0F90-F029-96A8-1F658A00723A}"/>
              </a:ext>
            </a:extLst>
          </p:cNvPr>
          <p:cNvPicPr>
            <a:picLocks noChangeAspect="1"/>
          </p:cNvPicPr>
          <p:nvPr/>
        </p:nvPicPr>
        <p:blipFill>
          <a:blip r:embed="rId4"/>
          <a:stretch>
            <a:fillRect/>
          </a:stretch>
        </p:blipFill>
        <p:spPr>
          <a:xfrm>
            <a:off x="7077025" y="2026995"/>
            <a:ext cx="395749" cy="358878"/>
          </a:xfrm>
          <a:prstGeom prst="rect">
            <a:avLst/>
          </a:prstGeom>
        </p:spPr>
      </p:pic>
      <p:pic>
        <p:nvPicPr>
          <p:cNvPr id="37" name="Picture 14" descr="A green x on a black background&#10;&#10;Description automatically generated">
            <a:extLst>
              <a:ext uri="{FF2B5EF4-FFF2-40B4-BE49-F238E27FC236}">
                <a16:creationId xmlns:a16="http://schemas.microsoft.com/office/drawing/2014/main" id="{42099D55-DF70-F049-2466-D4BE3E82B24B}"/>
              </a:ext>
            </a:extLst>
          </p:cNvPr>
          <p:cNvPicPr>
            <a:picLocks noChangeAspect="1"/>
          </p:cNvPicPr>
          <p:nvPr/>
        </p:nvPicPr>
        <p:blipFill>
          <a:blip r:embed="rId4"/>
          <a:stretch>
            <a:fillRect/>
          </a:stretch>
        </p:blipFill>
        <p:spPr>
          <a:xfrm>
            <a:off x="4089183" y="3089785"/>
            <a:ext cx="395749" cy="358878"/>
          </a:xfrm>
          <a:prstGeom prst="rect">
            <a:avLst/>
          </a:prstGeom>
        </p:spPr>
      </p:pic>
      <p:pic>
        <p:nvPicPr>
          <p:cNvPr id="38" name="Picture 14" descr="A green x on a black background&#10;&#10;Description automatically generated">
            <a:extLst>
              <a:ext uri="{FF2B5EF4-FFF2-40B4-BE49-F238E27FC236}">
                <a16:creationId xmlns:a16="http://schemas.microsoft.com/office/drawing/2014/main" id="{6DA25EFF-84D3-D2F8-F3BB-0D37FDF5A105}"/>
              </a:ext>
            </a:extLst>
          </p:cNvPr>
          <p:cNvPicPr>
            <a:picLocks noChangeAspect="1"/>
          </p:cNvPicPr>
          <p:nvPr/>
        </p:nvPicPr>
        <p:blipFill>
          <a:blip r:embed="rId4"/>
          <a:stretch>
            <a:fillRect/>
          </a:stretch>
        </p:blipFill>
        <p:spPr>
          <a:xfrm>
            <a:off x="4089183" y="2006943"/>
            <a:ext cx="395749" cy="358878"/>
          </a:xfrm>
          <a:prstGeom prst="rect">
            <a:avLst/>
          </a:prstGeom>
        </p:spPr>
      </p:pic>
      <p:pic>
        <p:nvPicPr>
          <p:cNvPr id="39" name="Picture 14" descr="A green x on a black background&#10;&#10;Description automatically generated">
            <a:extLst>
              <a:ext uri="{FF2B5EF4-FFF2-40B4-BE49-F238E27FC236}">
                <a16:creationId xmlns:a16="http://schemas.microsoft.com/office/drawing/2014/main" id="{FDA97869-44D6-7ECB-388E-03EDBB6CC756}"/>
              </a:ext>
            </a:extLst>
          </p:cNvPr>
          <p:cNvPicPr>
            <a:picLocks noChangeAspect="1"/>
          </p:cNvPicPr>
          <p:nvPr/>
        </p:nvPicPr>
        <p:blipFill>
          <a:blip r:embed="rId4"/>
          <a:stretch>
            <a:fillRect/>
          </a:stretch>
        </p:blipFill>
        <p:spPr>
          <a:xfrm>
            <a:off x="2675472" y="3180022"/>
            <a:ext cx="395749" cy="358878"/>
          </a:xfrm>
          <a:prstGeom prst="rect">
            <a:avLst/>
          </a:prstGeom>
        </p:spPr>
      </p:pic>
      <p:pic>
        <p:nvPicPr>
          <p:cNvPr id="40" name="Picture 14" descr="A green x on a black background&#10;&#10;Description automatically generated">
            <a:extLst>
              <a:ext uri="{FF2B5EF4-FFF2-40B4-BE49-F238E27FC236}">
                <a16:creationId xmlns:a16="http://schemas.microsoft.com/office/drawing/2014/main" id="{E6D53DB2-1407-644E-F1B9-05542A6F1105}"/>
              </a:ext>
            </a:extLst>
          </p:cNvPr>
          <p:cNvPicPr>
            <a:picLocks noChangeAspect="1"/>
          </p:cNvPicPr>
          <p:nvPr/>
        </p:nvPicPr>
        <p:blipFill>
          <a:blip r:embed="rId4"/>
          <a:stretch>
            <a:fillRect/>
          </a:stretch>
        </p:blipFill>
        <p:spPr>
          <a:xfrm>
            <a:off x="2675472" y="2097180"/>
            <a:ext cx="395749" cy="358878"/>
          </a:xfrm>
          <a:prstGeom prst="rect">
            <a:avLst/>
          </a:prstGeom>
        </p:spPr>
      </p:pic>
      <p:pic>
        <p:nvPicPr>
          <p:cNvPr id="41" name="Picture 14" descr="A green x on a black background&#10;&#10;Description automatically generated">
            <a:extLst>
              <a:ext uri="{FF2B5EF4-FFF2-40B4-BE49-F238E27FC236}">
                <a16:creationId xmlns:a16="http://schemas.microsoft.com/office/drawing/2014/main" id="{7950E3E7-A10C-431E-B8C1-4943FB63A700}"/>
              </a:ext>
            </a:extLst>
          </p:cNvPr>
          <p:cNvPicPr>
            <a:picLocks noChangeAspect="1"/>
          </p:cNvPicPr>
          <p:nvPr/>
        </p:nvPicPr>
        <p:blipFill>
          <a:blip r:embed="rId4"/>
          <a:stretch>
            <a:fillRect/>
          </a:stretch>
        </p:blipFill>
        <p:spPr>
          <a:xfrm>
            <a:off x="8470682" y="3139916"/>
            <a:ext cx="395749" cy="358878"/>
          </a:xfrm>
          <a:prstGeom prst="rect">
            <a:avLst/>
          </a:prstGeom>
        </p:spPr>
      </p:pic>
      <p:pic>
        <p:nvPicPr>
          <p:cNvPr id="42" name="Picture 14" descr="A green x on a black background&#10;&#10;Description automatically generated">
            <a:extLst>
              <a:ext uri="{FF2B5EF4-FFF2-40B4-BE49-F238E27FC236}">
                <a16:creationId xmlns:a16="http://schemas.microsoft.com/office/drawing/2014/main" id="{6E7DD2CD-4456-9AE3-FD86-C8FA9D657CB9}"/>
              </a:ext>
            </a:extLst>
          </p:cNvPr>
          <p:cNvPicPr>
            <a:picLocks noChangeAspect="1"/>
          </p:cNvPicPr>
          <p:nvPr/>
        </p:nvPicPr>
        <p:blipFill>
          <a:blip r:embed="rId4"/>
          <a:stretch>
            <a:fillRect/>
          </a:stretch>
        </p:blipFill>
        <p:spPr>
          <a:xfrm>
            <a:off x="8470682" y="2057074"/>
            <a:ext cx="395749" cy="358878"/>
          </a:xfrm>
          <a:prstGeom prst="rect">
            <a:avLst/>
          </a:prstGeom>
        </p:spPr>
      </p:pic>
    </p:spTree>
    <p:extLst>
      <p:ext uri="{BB962C8B-B14F-4D97-AF65-F5344CB8AC3E}">
        <p14:creationId xmlns:p14="http://schemas.microsoft.com/office/powerpoint/2010/main" val="2412645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68185"/>
            <a:ext cx="11684000" cy="1076180"/>
          </a:xfrm>
        </p:spPr>
        <p:txBody>
          <a:bodyPr>
            <a:normAutofit fontScale="90000"/>
          </a:bodyPr>
          <a:lstStyle/>
          <a:p>
            <a:r>
              <a:rPr lang="en-US">
                <a:latin typeface="Adobe Devanagari"/>
              </a:rPr>
              <a:t>Research Problem</a:t>
            </a:r>
            <a:br>
              <a:rPr lang="en-US"/>
            </a:br>
            <a:endParaRPr lang="en-US"/>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sp>
        <p:nvSpPr>
          <p:cNvPr id="3" name="Rectangle 2">
            <a:extLst>
              <a:ext uri="{FF2B5EF4-FFF2-40B4-BE49-F238E27FC236}">
                <a16:creationId xmlns:a16="http://schemas.microsoft.com/office/drawing/2014/main" id="{50DD4C8D-1495-6190-3A8A-0817DCAD309C}"/>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2" name="Thought Bubble: Cloud 1">
            <a:extLst>
              <a:ext uri="{FF2B5EF4-FFF2-40B4-BE49-F238E27FC236}">
                <a16:creationId xmlns:a16="http://schemas.microsoft.com/office/drawing/2014/main" id="{6B817F51-8E43-2040-254D-B44FA121BB40}"/>
              </a:ext>
            </a:extLst>
          </p:cNvPr>
          <p:cNvSpPr/>
          <p:nvPr/>
        </p:nvSpPr>
        <p:spPr>
          <a:xfrm rot="20520000" flipH="1">
            <a:off x="2003522" y="978108"/>
            <a:ext cx="5373542" cy="2835275"/>
          </a:xfrm>
          <a:prstGeom prst="cloudCallout">
            <a:avLst/>
          </a:prstGeom>
          <a:solidFill>
            <a:schemeClr val="accent5">
              <a:lumMod val="75000"/>
            </a:schemeClr>
          </a:solidFill>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2000" b="1">
                <a:solidFill>
                  <a:schemeClr val="bg1"/>
                </a:solidFill>
                <a:latin typeface="Calibri"/>
                <a:ea typeface="Cambria"/>
                <a:cs typeface="Calibri"/>
              </a:rPr>
              <a:t>How to Identify &amp; find the solutions for these damages in </a:t>
            </a:r>
          </a:p>
          <a:p>
            <a:pPr algn="ctr"/>
            <a:r>
              <a:rPr lang="en-US" sz="2000" b="1">
                <a:solidFill>
                  <a:schemeClr val="bg1"/>
                </a:solidFill>
                <a:latin typeface="Calibri"/>
                <a:ea typeface="Cambria"/>
                <a:cs typeface="Calibri"/>
              </a:rPr>
              <a:t>Coconut crop?</a:t>
            </a:r>
          </a:p>
        </p:txBody>
      </p:sp>
      <p:pic>
        <p:nvPicPr>
          <p:cNvPr id="7" name="Picture 7" descr="A cartoon of a green vegetable&#10;&#10;Description automatically generated">
            <a:extLst>
              <a:ext uri="{FF2B5EF4-FFF2-40B4-BE49-F238E27FC236}">
                <a16:creationId xmlns:a16="http://schemas.microsoft.com/office/drawing/2014/main" id="{AF1254EE-4F46-ED2A-0A84-25D03C2C3695}"/>
              </a:ext>
            </a:extLst>
          </p:cNvPr>
          <p:cNvPicPr>
            <a:picLocks noChangeAspect="1"/>
          </p:cNvPicPr>
          <p:nvPr/>
        </p:nvPicPr>
        <p:blipFill>
          <a:blip r:embed="rId2"/>
          <a:stretch>
            <a:fillRect/>
          </a:stretch>
        </p:blipFill>
        <p:spPr>
          <a:xfrm>
            <a:off x="7112553" y="1453243"/>
            <a:ext cx="2575179" cy="4114800"/>
          </a:xfrm>
          <a:prstGeom prst="rect">
            <a:avLst/>
          </a:prstGeom>
        </p:spPr>
      </p:pic>
    </p:spTree>
    <p:extLst>
      <p:ext uri="{BB962C8B-B14F-4D97-AF65-F5344CB8AC3E}">
        <p14:creationId xmlns:p14="http://schemas.microsoft.com/office/powerpoint/2010/main" val="3941287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b="0" i="0" u="none" strike="noStrike" baseline="0"/>
              <a:t>Introduction to the overall project</a:t>
            </a:r>
            <a:endParaRPr lang="en-US"/>
          </a:p>
        </p:txBody>
      </p:sp>
      <p:pic>
        <p:nvPicPr>
          <p:cNvPr id="4" name="Picture 3" descr="A monkey and monkey infographics&#10;&#10;Description automatically generated">
            <a:extLst>
              <a:ext uri="{FF2B5EF4-FFF2-40B4-BE49-F238E27FC236}">
                <a16:creationId xmlns:a16="http://schemas.microsoft.com/office/drawing/2014/main" id="{7C686258-D57D-6A9B-ECCE-24F7E075D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695" y="1095524"/>
            <a:ext cx="6077093" cy="5181600"/>
          </a:xfrm>
          <a:prstGeom prst="rect">
            <a:avLst/>
          </a:prstGeom>
          <a:noFill/>
        </p:spPr>
      </p:pic>
      <p:sp>
        <p:nvSpPr>
          <p:cNvPr id="3" name="Rectangle 2">
            <a:extLst>
              <a:ext uri="{FF2B5EF4-FFF2-40B4-BE49-F238E27FC236}">
                <a16:creationId xmlns:a16="http://schemas.microsoft.com/office/drawing/2014/main" id="{98FBDCD1-7821-CE7B-2277-F7F637F37FA3}"/>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469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GB" sz="4400" b="1">
                <a:latin typeface="Calibri"/>
                <a:cs typeface="Calibri"/>
              </a:rPr>
              <a:t>Specific Objectives</a:t>
            </a: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0" indent="0">
              <a:buNone/>
            </a:pPr>
            <a:endParaRPr lang="en-US">
              <a:latin typeface="Calibri"/>
              <a:ea typeface="+mn-lt"/>
              <a:cs typeface="+mn-lt"/>
            </a:endParaRPr>
          </a:p>
          <a:p>
            <a:pPr marL="457200" indent="-457200">
              <a:buFont typeface="Wingdings" pitchFamily="34" charset="0"/>
              <a:buChar char="§"/>
            </a:pPr>
            <a:r>
              <a:rPr lang="en-US">
                <a:latin typeface="+mj-lt"/>
                <a:ea typeface="+mn-lt"/>
                <a:cs typeface="+mn-lt"/>
              </a:rPr>
              <a:t>Develop an efficient and reliable disease identification system</a:t>
            </a:r>
          </a:p>
          <a:p>
            <a:pPr marL="457200" indent="-457200">
              <a:buFont typeface="Wingdings" pitchFamily="34" charset="0"/>
              <a:buChar char="§"/>
            </a:pPr>
            <a:r>
              <a:rPr lang="en-US">
                <a:latin typeface="+mj-lt"/>
                <a:ea typeface="+mn-lt"/>
                <a:cs typeface="+mn-lt"/>
              </a:rPr>
              <a:t>Improve coconut crop productivity and reduce losses</a:t>
            </a:r>
          </a:p>
          <a:p>
            <a:pPr marL="457200" indent="-457200">
              <a:buFont typeface="Wingdings" pitchFamily="34" charset="0"/>
              <a:buChar char="§"/>
            </a:pPr>
            <a:r>
              <a:rPr lang="en-US">
                <a:latin typeface="+mj-lt"/>
                <a:ea typeface="+mn-lt"/>
                <a:cs typeface="+mn-lt"/>
              </a:rPr>
              <a:t>Enhance agricultural sustainability and support the export crop industry</a:t>
            </a:r>
            <a:endParaRPr lang="en-US">
              <a:latin typeface="Calibri"/>
              <a:ea typeface="Cambria"/>
              <a:cs typeface="Calibri"/>
            </a:endParaRPr>
          </a:p>
          <a:p>
            <a:pPr marL="0" indent="0">
              <a:buNone/>
            </a:pPr>
            <a:r>
              <a:rPr lang="en-US">
                <a:latin typeface="Calibri"/>
                <a:ea typeface="Cambria"/>
                <a:cs typeface="Calibri"/>
              </a:rPr>
              <a:t>             Path to Main Objective </a:t>
            </a:r>
          </a:p>
          <a:p>
            <a:pPr lvl="5" indent="-342900">
              <a:buFont typeface="Wingdings" pitchFamily="34" charset="0"/>
              <a:buChar char="§"/>
            </a:pPr>
            <a:r>
              <a:rPr lang="en-US">
                <a:latin typeface="Calibri"/>
                <a:ea typeface="+mn-lt"/>
                <a:cs typeface="+mn-lt"/>
              </a:rPr>
              <a:t>The Impact of Pests and Diseases on Coconut Crops</a:t>
            </a:r>
          </a:p>
          <a:p>
            <a:pPr lvl="5" indent="-342900">
              <a:buFont typeface="Wingdings" pitchFamily="34" charset="0"/>
              <a:buChar char="§"/>
            </a:pPr>
            <a:r>
              <a:rPr lang="en-US">
                <a:latin typeface="Calibri"/>
                <a:ea typeface="+mn-lt"/>
                <a:cs typeface="+mn-lt"/>
              </a:rPr>
              <a:t>Need for a Disease &amp; pest damage Identification System</a:t>
            </a:r>
          </a:p>
          <a:p>
            <a:pPr lvl="5" indent="-342900">
              <a:buFont typeface="Wingdings" pitchFamily="34" charset="0"/>
              <a:buChar char="§"/>
            </a:pPr>
            <a:r>
              <a:rPr lang="en-US">
                <a:latin typeface="Calibri"/>
                <a:ea typeface="Cambria"/>
                <a:cs typeface="Calibri"/>
              </a:rPr>
              <a:t>Needs Correct Solutions</a:t>
            </a:r>
            <a:endParaRPr lang="en-US" sz="1200">
              <a:latin typeface="Calibri"/>
              <a:ea typeface="Cambria"/>
              <a:cs typeface="Calibri"/>
            </a:endParaRPr>
          </a:p>
          <a:p>
            <a:pPr marL="0" indent="0">
              <a:buNone/>
            </a:pPr>
            <a:endParaRPr lang="en-US">
              <a:ea typeface="Cambria"/>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sp>
        <p:nvSpPr>
          <p:cNvPr id="7" name="Rectangle 6">
            <a:extLst>
              <a:ext uri="{FF2B5EF4-FFF2-40B4-BE49-F238E27FC236}">
                <a16:creationId xmlns:a16="http://schemas.microsoft.com/office/drawing/2014/main" id="{A97CD103-74F1-3607-3D69-F85290533D9F}"/>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598573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Sub 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pPr marL="457200" indent="-457200">
              <a:lnSpc>
                <a:spcPct val="150000"/>
              </a:lnSpc>
              <a:buFont typeface="Wingdings" pitchFamily="34" charset="0"/>
              <a:buChar char="§"/>
            </a:pPr>
            <a:r>
              <a:rPr lang="en-US" sz="2800" i="0">
                <a:effectLst/>
                <a:latin typeface="Söhne"/>
              </a:rPr>
              <a:t>Data Collection and Compilation</a:t>
            </a:r>
            <a:endParaRPr lang="en-US" sz="1800" b="0" i="0" u="none" strike="noStrike" baseline="0">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buFont typeface="Wingdings" pitchFamily="34" charset="0"/>
              <a:buChar char="§"/>
            </a:pPr>
            <a:r>
              <a:rPr lang="en-US" sz="2800" b="0" i="0" u="none" strike="noStrike" baseline="0">
                <a:solidFill>
                  <a:srgbClr val="000000"/>
                </a:solidFill>
                <a:latin typeface="Calibri"/>
                <a:ea typeface="Calibri"/>
                <a:cs typeface="Calibri"/>
              </a:rPr>
              <a:t>Gather a dataset of images specific to diseases of the crop.</a:t>
            </a:r>
            <a:r>
              <a:rPr lang="en-US" sz="2800">
                <a:solidFill>
                  <a:srgbClr val="000000"/>
                </a:solidFill>
                <a:latin typeface="Calibri"/>
                <a:ea typeface="Calibri"/>
                <a:cs typeface="Calibri"/>
              </a:rPr>
              <a:t> </a:t>
            </a:r>
            <a:endParaRPr lang="en-US" sz="2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buFont typeface="Wingdings" pitchFamily="34" charset="0"/>
              <a:buChar char="§"/>
            </a:pPr>
            <a:r>
              <a:rPr lang="en-US" sz="2800" b="0" i="0" u="none" strike="noStrike" baseline="0">
                <a:solidFill>
                  <a:srgbClr val="000000"/>
                </a:solidFill>
                <a:latin typeface="Calibri"/>
                <a:ea typeface="Calibri"/>
                <a:cs typeface="Calibri"/>
              </a:rPr>
              <a:t>Label each image with the corresponding disease type.</a:t>
            </a:r>
            <a:r>
              <a:rPr lang="en-US" sz="2800">
                <a:solidFill>
                  <a:srgbClr val="000000"/>
                </a:solidFill>
                <a:latin typeface="Calibri"/>
                <a:ea typeface="Calibri"/>
                <a:cs typeface="Calibri"/>
              </a:rPr>
              <a:t> </a:t>
            </a:r>
            <a:endParaRPr lang="en-US" sz="2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buFont typeface="Wingdings" pitchFamily="34" charset="0"/>
              <a:buChar char="§"/>
            </a:pPr>
            <a:r>
              <a:rPr lang="en-US" sz="2800" b="0" i="0" u="none" strike="noStrike" baseline="0">
                <a:solidFill>
                  <a:srgbClr val="000000"/>
                </a:solidFill>
                <a:latin typeface="Calibri"/>
                <a:ea typeface="Calibri"/>
                <a:cs typeface="Calibri"/>
              </a:rPr>
              <a:t>Utilize a deep learning architecture, such as a convolutional neural network (CNN), to train a model on the labeled image dataset.</a:t>
            </a:r>
            <a:r>
              <a:rPr lang="en-US" sz="2800">
                <a:solidFill>
                  <a:srgbClr val="000000"/>
                </a:solidFill>
                <a:latin typeface="Calibri"/>
                <a:ea typeface="Calibri"/>
                <a:cs typeface="Calibri"/>
              </a:rPr>
              <a:t> </a:t>
            </a:r>
            <a:endParaRPr lang="en-US" sz="2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buFont typeface="Wingdings" pitchFamily="34" charset="0"/>
              <a:buChar char="§"/>
            </a:pPr>
            <a:r>
              <a:rPr lang="en-US" sz="2800" b="0" i="0" u="none" strike="noStrike" baseline="0">
                <a:solidFill>
                  <a:srgbClr val="000000"/>
                </a:solidFill>
                <a:latin typeface="Calibri"/>
                <a:ea typeface="Calibri"/>
                <a:cs typeface="Calibri"/>
              </a:rPr>
              <a:t>Train the model and identify the diseases.</a:t>
            </a:r>
            <a:r>
              <a:rPr lang="en-US" sz="2800">
                <a:solidFill>
                  <a:srgbClr val="000000"/>
                </a:solidFill>
                <a:latin typeface="Calibri"/>
                <a:ea typeface="Calibri"/>
                <a:cs typeface="Calibri"/>
              </a:rPr>
              <a:t> </a:t>
            </a:r>
            <a:endParaRPr lang="en-US" sz="2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buFont typeface="Wingdings" pitchFamily="34" charset="0"/>
              <a:buChar char="§"/>
            </a:pPr>
            <a:r>
              <a:rPr lang="en-US" sz="2800" b="0" i="0" u="none" strike="noStrike" baseline="0">
                <a:solidFill>
                  <a:srgbClr val="000000"/>
                </a:solidFill>
                <a:latin typeface="Calibri"/>
                <a:ea typeface="Calibri"/>
                <a:cs typeface="Calibri"/>
              </a:rPr>
              <a:t>Give solutions	</a:t>
            </a:r>
          </a:p>
          <a:p>
            <a:endParaRPr lang="en-US">
              <a:highlight>
                <a:srgbClr val="FFFF00"/>
              </a:highlight>
            </a:endParaRP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sp>
        <p:nvSpPr>
          <p:cNvPr id="3" name="Rectangle 2">
            <a:extLst>
              <a:ext uri="{FF2B5EF4-FFF2-40B4-BE49-F238E27FC236}">
                <a16:creationId xmlns:a16="http://schemas.microsoft.com/office/drawing/2014/main" id="{BF6C375C-C95C-D3A2-D66A-E712D38250DF}"/>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165026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86657" y="4677229"/>
            <a:ext cx="11684000" cy="792162"/>
          </a:xfrm>
        </p:spPr>
        <p:txBody>
          <a:bodyPr>
            <a:normAutofit/>
          </a:bodyPr>
          <a:lstStyle/>
          <a:p>
            <a:r>
              <a:rPr lang="en-US" b="1">
                <a:latin typeface="Adobe Devanagari"/>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pic>
        <p:nvPicPr>
          <p:cNvPr id="2" name="Picture 2" descr="A group of people holding up a puzzle piece&#10;&#10;Description automatically generated">
            <a:extLst>
              <a:ext uri="{FF2B5EF4-FFF2-40B4-BE49-F238E27FC236}">
                <a16:creationId xmlns:a16="http://schemas.microsoft.com/office/drawing/2014/main" id="{C97C9391-5992-E860-6CC8-010F52AB0B8E}"/>
              </a:ext>
            </a:extLst>
          </p:cNvPr>
          <p:cNvPicPr>
            <a:picLocks noChangeAspect="1"/>
          </p:cNvPicPr>
          <p:nvPr/>
        </p:nvPicPr>
        <p:blipFill>
          <a:blip r:embed="rId2"/>
          <a:stretch>
            <a:fillRect/>
          </a:stretch>
        </p:blipFill>
        <p:spPr>
          <a:xfrm>
            <a:off x="3082472" y="631371"/>
            <a:ext cx="5410199" cy="4053114"/>
          </a:xfrm>
          <a:prstGeom prst="rect">
            <a:avLst/>
          </a:prstGeom>
        </p:spPr>
      </p:pic>
    </p:spTree>
    <p:extLst>
      <p:ext uri="{BB962C8B-B14F-4D97-AF65-F5344CB8AC3E}">
        <p14:creationId xmlns:p14="http://schemas.microsoft.com/office/powerpoint/2010/main" val="2619686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16774" y="136566"/>
            <a:ext cx="11684000" cy="792162"/>
          </a:xfrm>
        </p:spPr>
        <p:txBody>
          <a:bodyPr>
            <a:normAutofit/>
          </a:bodyPr>
          <a:lstStyle/>
          <a:p>
            <a:r>
              <a:rPr lang="en-US" b="1">
                <a:latin typeface="Adobe Devanagari"/>
              </a:rPr>
              <a:t>System Architecture</a:t>
            </a:r>
            <a:endParaRPr lang="en-US" b="1"/>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pic>
        <p:nvPicPr>
          <p:cNvPr id="8" name="Picture 8" descr="A cartoon of a person holding a phone&#10;&#10;Description automatically generated">
            <a:extLst>
              <a:ext uri="{FF2B5EF4-FFF2-40B4-BE49-F238E27FC236}">
                <a16:creationId xmlns:a16="http://schemas.microsoft.com/office/drawing/2014/main" id="{10D32BC1-5ACC-EFAE-DE8A-F18F7C8DF10E}"/>
              </a:ext>
            </a:extLst>
          </p:cNvPr>
          <p:cNvPicPr>
            <a:picLocks noChangeAspect="1"/>
          </p:cNvPicPr>
          <p:nvPr/>
        </p:nvPicPr>
        <p:blipFill>
          <a:blip r:embed="rId2"/>
          <a:stretch>
            <a:fillRect/>
          </a:stretch>
        </p:blipFill>
        <p:spPr>
          <a:xfrm flipH="1">
            <a:off x="1437537" y="2401710"/>
            <a:ext cx="931767" cy="1687690"/>
          </a:xfrm>
          <a:prstGeom prst="rect">
            <a:avLst/>
          </a:prstGeom>
        </p:spPr>
      </p:pic>
      <p:sp>
        <p:nvSpPr>
          <p:cNvPr id="24" name="Rectangle 23">
            <a:extLst>
              <a:ext uri="{FF2B5EF4-FFF2-40B4-BE49-F238E27FC236}">
                <a16:creationId xmlns:a16="http://schemas.microsoft.com/office/drawing/2014/main" id="{87105AA3-7A73-CBAA-EFF1-64EADA087D84}"/>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2" name="Picture 2" descr="A green cell phone with a black background&#10;&#10;Description automatically generated">
            <a:extLst>
              <a:ext uri="{FF2B5EF4-FFF2-40B4-BE49-F238E27FC236}">
                <a16:creationId xmlns:a16="http://schemas.microsoft.com/office/drawing/2014/main" id="{5EB726D7-25AD-D6B6-3132-8F4FB5069F33}"/>
              </a:ext>
            </a:extLst>
          </p:cNvPr>
          <p:cNvPicPr>
            <a:picLocks noChangeAspect="1"/>
          </p:cNvPicPr>
          <p:nvPr/>
        </p:nvPicPr>
        <p:blipFill>
          <a:blip r:embed="rId3"/>
          <a:stretch>
            <a:fillRect/>
          </a:stretch>
        </p:blipFill>
        <p:spPr>
          <a:xfrm>
            <a:off x="3750732" y="3031066"/>
            <a:ext cx="428978" cy="428978"/>
          </a:xfrm>
          <a:prstGeom prst="rect">
            <a:avLst/>
          </a:prstGeom>
        </p:spPr>
      </p:pic>
      <p:pic>
        <p:nvPicPr>
          <p:cNvPr id="3" name="Picture 5" descr="A green circle with white gears&#10;&#10;Description automatically generated">
            <a:extLst>
              <a:ext uri="{FF2B5EF4-FFF2-40B4-BE49-F238E27FC236}">
                <a16:creationId xmlns:a16="http://schemas.microsoft.com/office/drawing/2014/main" id="{0441D08B-DD38-CF10-E4B0-E8A7E52F02D5}"/>
              </a:ext>
            </a:extLst>
          </p:cNvPr>
          <p:cNvPicPr>
            <a:picLocks noChangeAspect="1"/>
          </p:cNvPicPr>
          <p:nvPr/>
        </p:nvPicPr>
        <p:blipFill>
          <a:blip r:embed="rId4"/>
          <a:stretch>
            <a:fillRect/>
          </a:stretch>
        </p:blipFill>
        <p:spPr>
          <a:xfrm>
            <a:off x="5204178" y="1365956"/>
            <a:ext cx="1205089" cy="1190978"/>
          </a:xfrm>
          <a:prstGeom prst="rect">
            <a:avLst/>
          </a:prstGeom>
        </p:spPr>
      </p:pic>
      <p:sp>
        <p:nvSpPr>
          <p:cNvPr id="6" name="TextBox 5">
            <a:extLst>
              <a:ext uri="{FF2B5EF4-FFF2-40B4-BE49-F238E27FC236}">
                <a16:creationId xmlns:a16="http://schemas.microsoft.com/office/drawing/2014/main" id="{04E02DB4-3B1E-174D-A29C-8F80395984DB}"/>
              </a:ext>
            </a:extLst>
          </p:cNvPr>
          <p:cNvSpPr txBox="1"/>
          <p:nvPr/>
        </p:nvSpPr>
        <p:spPr>
          <a:xfrm>
            <a:off x="8029221" y="932818"/>
            <a:ext cx="2384777" cy="923330"/>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mbria"/>
                <a:cs typeface="Calibri"/>
              </a:rPr>
              <a:t>Identify the image is coconut tree part or not</a:t>
            </a:r>
          </a:p>
        </p:txBody>
      </p:sp>
      <p:sp>
        <p:nvSpPr>
          <p:cNvPr id="7" name="TextBox 6">
            <a:extLst>
              <a:ext uri="{FF2B5EF4-FFF2-40B4-BE49-F238E27FC236}">
                <a16:creationId xmlns:a16="http://schemas.microsoft.com/office/drawing/2014/main" id="{BFF047BC-932E-D662-F76D-24C2E4472B5D}"/>
              </a:ext>
            </a:extLst>
          </p:cNvPr>
          <p:cNvSpPr txBox="1"/>
          <p:nvPr/>
        </p:nvSpPr>
        <p:spPr>
          <a:xfrm>
            <a:off x="8029221" y="2173110"/>
            <a:ext cx="2384777" cy="923330"/>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mbria"/>
                <a:cs typeface="Calibri"/>
              </a:rPr>
              <a:t>Identify the coconut infected a disease or not</a:t>
            </a:r>
          </a:p>
        </p:txBody>
      </p:sp>
      <p:sp>
        <p:nvSpPr>
          <p:cNvPr id="23" name="TextBox 22">
            <a:extLst>
              <a:ext uri="{FF2B5EF4-FFF2-40B4-BE49-F238E27FC236}">
                <a16:creationId xmlns:a16="http://schemas.microsoft.com/office/drawing/2014/main" id="{3B908A5C-A46C-70CD-4DE4-807EA26FE902}"/>
              </a:ext>
            </a:extLst>
          </p:cNvPr>
          <p:cNvSpPr txBox="1"/>
          <p:nvPr/>
        </p:nvSpPr>
        <p:spPr>
          <a:xfrm>
            <a:off x="8029221" y="3379610"/>
            <a:ext cx="2384777" cy="646331"/>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mbria"/>
                <a:cs typeface="Calibri"/>
              </a:rPr>
              <a:t>Identify the infected disease</a:t>
            </a:r>
          </a:p>
        </p:txBody>
      </p:sp>
      <p:pic>
        <p:nvPicPr>
          <p:cNvPr id="25" name="Picture 25" descr="A palm tree with green leaves&#10;&#10;Description automatically generated">
            <a:extLst>
              <a:ext uri="{FF2B5EF4-FFF2-40B4-BE49-F238E27FC236}">
                <a16:creationId xmlns:a16="http://schemas.microsoft.com/office/drawing/2014/main" id="{CFF8AA6E-D1B2-ED7E-5212-97053B10D42C}"/>
              </a:ext>
            </a:extLst>
          </p:cNvPr>
          <p:cNvPicPr>
            <a:picLocks noChangeAspect="1"/>
          </p:cNvPicPr>
          <p:nvPr/>
        </p:nvPicPr>
        <p:blipFill>
          <a:blip r:embed="rId5"/>
          <a:stretch>
            <a:fillRect/>
          </a:stretch>
        </p:blipFill>
        <p:spPr>
          <a:xfrm flipH="1">
            <a:off x="416941" y="778934"/>
            <a:ext cx="1833117" cy="3536244"/>
          </a:xfrm>
          <a:prstGeom prst="rect">
            <a:avLst/>
          </a:prstGeom>
        </p:spPr>
      </p:pic>
      <p:sp>
        <p:nvSpPr>
          <p:cNvPr id="26" name="TextBox 25">
            <a:extLst>
              <a:ext uri="{FF2B5EF4-FFF2-40B4-BE49-F238E27FC236}">
                <a16:creationId xmlns:a16="http://schemas.microsoft.com/office/drawing/2014/main" id="{2C5A1FFA-24EC-1669-5AA5-CC5341D66D16}"/>
              </a:ext>
            </a:extLst>
          </p:cNvPr>
          <p:cNvSpPr txBox="1"/>
          <p:nvPr/>
        </p:nvSpPr>
        <p:spPr>
          <a:xfrm>
            <a:off x="6787444" y="4684888"/>
            <a:ext cx="4332110" cy="369332"/>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mbria"/>
                <a:cs typeface="Calibri"/>
              </a:rPr>
              <a:t>What are the Solutions for the disease</a:t>
            </a:r>
          </a:p>
        </p:txBody>
      </p:sp>
      <p:sp>
        <p:nvSpPr>
          <p:cNvPr id="28" name="TextBox 27">
            <a:extLst>
              <a:ext uri="{FF2B5EF4-FFF2-40B4-BE49-F238E27FC236}">
                <a16:creationId xmlns:a16="http://schemas.microsoft.com/office/drawing/2014/main" id="{0421C99E-6256-035E-C906-E2E704328D1A}"/>
              </a:ext>
            </a:extLst>
          </p:cNvPr>
          <p:cNvSpPr txBox="1"/>
          <p:nvPr/>
        </p:nvSpPr>
        <p:spPr>
          <a:xfrm>
            <a:off x="5771445" y="5319888"/>
            <a:ext cx="6124220" cy="369332"/>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mbria"/>
                <a:cs typeface="Calibri"/>
              </a:rPr>
              <a:t>Who are the people can provide treatments in User's area</a:t>
            </a:r>
          </a:p>
        </p:txBody>
      </p:sp>
      <p:pic>
        <p:nvPicPr>
          <p:cNvPr id="29" name="Picture 29" descr="A green rectangular frame with a black background&#10;&#10;Description automatically generated">
            <a:extLst>
              <a:ext uri="{FF2B5EF4-FFF2-40B4-BE49-F238E27FC236}">
                <a16:creationId xmlns:a16="http://schemas.microsoft.com/office/drawing/2014/main" id="{EF18D273-F479-8DF4-E605-3772231BFC13}"/>
              </a:ext>
            </a:extLst>
          </p:cNvPr>
          <p:cNvPicPr>
            <a:picLocks noChangeAspect="1"/>
          </p:cNvPicPr>
          <p:nvPr/>
        </p:nvPicPr>
        <p:blipFill>
          <a:blip r:embed="rId6"/>
          <a:stretch>
            <a:fillRect/>
          </a:stretch>
        </p:blipFill>
        <p:spPr>
          <a:xfrm>
            <a:off x="7854684" y="762072"/>
            <a:ext cx="2763252" cy="3577934"/>
          </a:xfrm>
          <a:prstGeom prst="rect">
            <a:avLst/>
          </a:prstGeom>
        </p:spPr>
      </p:pic>
      <p:pic>
        <p:nvPicPr>
          <p:cNvPr id="30" name="Picture 30" descr="A green rectangular frame with a black background&#10;&#10;Description automatically generated">
            <a:extLst>
              <a:ext uri="{FF2B5EF4-FFF2-40B4-BE49-F238E27FC236}">
                <a16:creationId xmlns:a16="http://schemas.microsoft.com/office/drawing/2014/main" id="{7A80C897-9F9B-CDA3-9BBB-E2AFF17A4D21}"/>
              </a:ext>
            </a:extLst>
          </p:cNvPr>
          <p:cNvPicPr>
            <a:picLocks noChangeAspect="1"/>
          </p:cNvPicPr>
          <p:nvPr/>
        </p:nvPicPr>
        <p:blipFill>
          <a:blip r:embed="rId6"/>
          <a:stretch>
            <a:fillRect/>
          </a:stretch>
        </p:blipFill>
        <p:spPr>
          <a:xfrm rot="5400000">
            <a:off x="8137026" y="1930796"/>
            <a:ext cx="1388534" cy="6656383"/>
          </a:xfrm>
          <a:prstGeom prst="rect">
            <a:avLst/>
          </a:prstGeom>
        </p:spPr>
      </p:pic>
      <p:pic>
        <p:nvPicPr>
          <p:cNvPr id="31" name="Picture 31" descr="A green circular object with black lines&#10;&#10;Description automatically generated">
            <a:extLst>
              <a:ext uri="{FF2B5EF4-FFF2-40B4-BE49-F238E27FC236}">
                <a16:creationId xmlns:a16="http://schemas.microsoft.com/office/drawing/2014/main" id="{4D9003BD-11EB-8E20-28BA-8D058C568483}"/>
              </a:ext>
            </a:extLst>
          </p:cNvPr>
          <p:cNvPicPr>
            <a:picLocks noChangeAspect="1"/>
          </p:cNvPicPr>
          <p:nvPr/>
        </p:nvPicPr>
        <p:blipFill>
          <a:blip r:embed="rId7"/>
          <a:stretch>
            <a:fillRect/>
          </a:stretch>
        </p:blipFill>
        <p:spPr>
          <a:xfrm>
            <a:off x="6389512" y="2918177"/>
            <a:ext cx="795867" cy="795867"/>
          </a:xfrm>
          <a:prstGeom prst="rect">
            <a:avLst/>
          </a:prstGeom>
        </p:spPr>
      </p:pic>
      <p:cxnSp>
        <p:nvCxnSpPr>
          <p:cNvPr id="32" name="Straight Arrow Connector 31">
            <a:extLst>
              <a:ext uri="{FF2B5EF4-FFF2-40B4-BE49-F238E27FC236}">
                <a16:creationId xmlns:a16="http://schemas.microsoft.com/office/drawing/2014/main" id="{49085D2B-3101-A346-3A17-9909E703401E}"/>
              </a:ext>
            </a:extLst>
          </p:cNvPr>
          <p:cNvCxnSpPr/>
          <p:nvPr/>
        </p:nvCxnSpPr>
        <p:spPr>
          <a:xfrm flipV="1">
            <a:off x="2522008" y="3238851"/>
            <a:ext cx="1154288" cy="2823"/>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sp>
        <p:nvSpPr>
          <p:cNvPr id="33" name="TextBox 32">
            <a:extLst>
              <a:ext uri="{FF2B5EF4-FFF2-40B4-BE49-F238E27FC236}">
                <a16:creationId xmlns:a16="http://schemas.microsoft.com/office/drawing/2014/main" id="{5FCD633B-98BD-ABFF-BF05-E8042A33C243}"/>
              </a:ext>
            </a:extLst>
          </p:cNvPr>
          <p:cNvSpPr txBox="1"/>
          <p:nvPr/>
        </p:nvSpPr>
        <p:spPr>
          <a:xfrm>
            <a:off x="2577987" y="1753403"/>
            <a:ext cx="1340555" cy="147732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mbria"/>
                <a:cs typeface="Calibri"/>
              </a:rPr>
              <a:t>Upload damaged </a:t>
            </a:r>
          </a:p>
          <a:p>
            <a:r>
              <a:rPr lang="en-US">
                <a:latin typeface="Calibri"/>
                <a:ea typeface="Cambria"/>
                <a:cs typeface="Calibri"/>
              </a:rPr>
              <a:t>Coconut tree part image</a:t>
            </a:r>
          </a:p>
        </p:txBody>
      </p:sp>
      <p:cxnSp>
        <p:nvCxnSpPr>
          <p:cNvPr id="34" name="Straight Arrow Connector 33">
            <a:extLst>
              <a:ext uri="{FF2B5EF4-FFF2-40B4-BE49-F238E27FC236}">
                <a16:creationId xmlns:a16="http://schemas.microsoft.com/office/drawing/2014/main" id="{04194707-94D6-4313-41E2-734928A4184D}"/>
              </a:ext>
            </a:extLst>
          </p:cNvPr>
          <p:cNvCxnSpPr>
            <a:cxnSpLocks/>
          </p:cNvCxnSpPr>
          <p:nvPr/>
        </p:nvCxnSpPr>
        <p:spPr>
          <a:xfrm flipV="1">
            <a:off x="4173008" y="2307519"/>
            <a:ext cx="1069621" cy="694266"/>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5" name="Straight Arrow Connector 34">
            <a:extLst>
              <a:ext uri="{FF2B5EF4-FFF2-40B4-BE49-F238E27FC236}">
                <a16:creationId xmlns:a16="http://schemas.microsoft.com/office/drawing/2014/main" id="{2DA4F432-E163-B3FB-C0B5-D30A917C2AD7}"/>
              </a:ext>
            </a:extLst>
          </p:cNvPr>
          <p:cNvCxnSpPr>
            <a:cxnSpLocks/>
          </p:cNvCxnSpPr>
          <p:nvPr/>
        </p:nvCxnSpPr>
        <p:spPr>
          <a:xfrm>
            <a:off x="6275564" y="2522006"/>
            <a:ext cx="222955" cy="293510"/>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6" name="Straight Arrow Connector 35">
            <a:extLst>
              <a:ext uri="{FF2B5EF4-FFF2-40B4-BE49-F238E27FC236}">
                <a16:creationId xmlns:a16="http://schemas.microsoft.com/office/drawing/2014/main" id="{4FFF00DF-56DE-172A-EE38-FE1182FB2A52}"/>
              </a:ext>
            </a:extLst>
          </p:cNvPr>
          <p:cNvCxnSpPr/>
          <p:nvPr/>
        </p:nvCxnSpPr>
        <p:spPr>
          <a:xfrm flipH="1" flipV="1">
            <a:off x="5782381" y="2621489"/>
            <a:ext cx="2823" cy="165382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Straight Arrow Connector 36">
            <a:extLst>
              <a:ext uri="{FF2B5EF4-FFF2-40B4-BE49-F238E27FC236}">
                <a16:creationId xmlns:a16="http://schemas.microsoft.com/office/drawing/2014/main" id="{95418332-5EE0-A7CD-5665-1CD223DF99DC}"/>
              </a:ext>
            </a:extLst>
          </p:cNvPr>
          <p:cNvCxnSpPr>
            <a:cxnSpLocks/>
          </p:cNvCxnSpPr>
          <p:nvPr/>
        </p:nvCxnSpPr>
        <p:spPr>
          <a:xfrm flipV="1">
            <a:off x="6471003" y="1761518"/>
            <a:ext cx="1336120" cy="1008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a:extLst>
              <a:ext uri="{FF2B5EF4-FFF2-40B4-BE49-F238E27FC236}">
                <a16:creationId xmlns:a16="http://schemas.microsoft.com/office/drawing/2014/main" id="{8075FEB7-2007-91FF-CA0E-1A7F8AA140C2}"/>
              </a:ext>
            </a:extLst>
          </p:cNvPr>
          <p:cNvCxnSpPr>
            <a:cxnSpLocks/>
          </p:cNvCxnSpPr>
          <p:nvPr/>
        </p:nvCxnSpPr>
        <p:spPr>
          <a:xfrm flipH="1" flipV="1">
            <a:off x="6788400" y="3777090"/>
            <a:ext cx="8064" cy="498323"/>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9" name="Straight Arrow Connector 38">
            <a:extLst>
              <a:ext uri="{FF2B5EF4-FFF2-40B4-BE49-F238E27FC236}">
                <a16:creationId xmlns:a16="http://schemas.microsoft.com/office/drawing/2014/main" id="{3327BFCC-9266-9171-2FE0-84793117B2B9}"/>
              </a:ext>
            </a:extLst>
          </p:cNvPr>
          <p:cNvCxnSpPr>
            <a:cxnSpLocks/>
          </p:cNvCxnSpPr>
          <p:nvPr/>
        </p:nvCxnSpPr>
        <p:spPr>
          <a:xfrm flipH="1">
            <a:off x="11149037" y="2555368"/>
            <a:ext cx="2823" cy="181872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A3243116-9D35-14C1-2DFF-B3AFFCDDDAFF}"/>
              </a:ext>
            </a:extLst>
          </p:cNvPr>
          <p:cNvCxnSpPr/>
          <p:nvPr/>
        </p:nvCxnSpPr>
        <p:spPr>
          <a:xfrm flipV="1">
            <a:off x="10706099" y="2563586"/>
            <a:ext cx="435428" cy="1"/>
          </a:xfrm>
          <a:prstGeom prst="straightConnector1">
            <a:avLst/>
          </a:prstGeom>
        </p:spPr>
        <p:style>
          <a:lnRef idx="2">
            <a:schemeClr val="accent5"/>
          </a:lnRef>
          <a:fillRef idx="0">
            <a:schemeClr val="accent5"/>
          </a:fillRef>
          <a:effectRef idx="1">
            <a:schemeClr val="accent5"/>
          </a:effectRef>
          <a:fontRef idx="minor">
            <a:schemeClr val="tx1"/>
          </a:fontRef>
        </p:style>
      </p:cxnSp>
      <p:cxnSp>
        <p:nvCxnSpPr>
          <p:cNvPr id="41" name="Straight Arrow Connector 40">
            <a:extLst>
              <a:ext uri="{FF2B5EF4-FFF2-40B4-BE49-F238E27FC236}">
                <a16:creationId xmlns:a16="http://schemas.microsoft.com/office/drawing/2014/main" id="{35E8828C-C8DF-76EE-DBEF-3F378D4A6CE4}"/>
              </a:ext>
            </a:extLst>
          </p:cNvPr>
          <p:cNvCxnSpPr>
            <a:cxnSpLocks/>
          </p:cNvCxnSpPr>
          <p:nvPr/>
        </p:nvCxnSpPr>
        <p:spPr>
          <a:xfrm>
            <a:off x="9180335" y="1927627"/>
            <a:ext cx="1611" cy="19311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2" name="Straight Arrow Connector 41">
            <a:extLst>
              <a:ext uri="{FF2B5EF4-FFF2-40B4-BE49-F238E27FC236}">
                <a16:creationId xmlns:a16="http://schemas.microsoft.com/office/drawing/2014/main" id="{22FEFE1A-AF63-73B0-A06D-3186E7539AEF}"/>
              </a:ext>
            </a:extLst>
          </p:cNvPr>
          <p:cNvCxnSpPr>
            <a:cxnSpLocks/>
          </p:cNvCxnSpPr>
          <p:nvPr/>
        </p:nvCxnSpPr>
        <p:spPr>
          <a:xfrm>
            <a:off x="9222669" y="3148238"/>
            <a:ext cx="1611" cy="19311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3" name="TextBox 42">
            <a:extLst>
              <a:ext uri="{FF2B5EF4-FFF2-40B4-BE49-F238E27FC236}">
                <a16:creationId xmlns:a16="http://schemas.microsoft.com/office/drawing/2014/main" id="{2243CDE9-728B-225D-BB08-FCB24C5A453F}"/>
              </a:ext>
            </a:extLst>
          </p:cNvPr>
          <p:cNvSpPr txBox="1"/>
          <p:nvPr/>
        </p:nvSpPr>
        <p:spPr>
          <a:xfrm>
            <a:off x="3369805" y="3557098"/>
            <a:ext cx="134055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mbria"/>
                <a:cs typeface="Calibri"/>
              </a:rPr>
              <a:t>Application</a:t>
            </a:r>
            <a:endParaRPr lang="en-US">
              <a:latin typeface="Calibri"/>
              <a:cs typeface="Calibri"/>
            </a:endParaRPr>
          </a:p>
        </p:txBody>
      </p:sp>
      <p:sp>
        <p:nvSpPr>
          <p:cNvPr id="44" name="TextBox 43">
            <a:extLst>
              <a:ext uri="{FF2B5EF4-FFF2-40B4-BE49-F238E27FC236}">
                <a16:creationId xmlns:a16="http://schemas.microsoft.com/office/drawing/2014/main" id="{20D46BEC-0B1E-3775-BCF7-0F1D022FB129}"/>
              </a:ext>
            </a:extLst>
          </p:cNvPr>
          <p:cNvSpPr txBox="1"/>
          <p:nvPr/>
        </p:nvSpPr>
        <p:spPr>
          <a:xfrm>
            <a:off x="5952688" y="3121669"/>
            <a:ext cx="134055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mbria"/>
                <a:cs typeface="Calibri"/>
              </a:rPr>
              <a:t>DB</a:t>
            </a:r>
            <a:endParaRPr lang="en-US">
              <a:latin typeface="Calibri"/>
              <a:cs typeface="Calibri"/>
            </a:endParaRPr>
          </a:p>
        </p:txBody>
      </p:sp>
      <p:sp>
        <p:nvSpPr>
          <p:cNvPr id="45" name="TextBox 44">
            <a:extLst>
              <a:ext uri="{FF2B5EF4-FFF2-40B4-BE49-F238E27FC236}">
                <a16:creationId xmlns:a16="http://schemas.microsoft.com/office/drawing/2014/main" id="{377CCB24-643D-9C8C-ADDB-33FAD130F33B}"/>
              </a:ext>
            </a:extLst>
          </p:cNvPr>
          <p:cNvSpPr txBox="1"/>
          <p:nvPr/>
        </p:nvSpPr>
        <p:spPr>
          <a:xfrm>
            <a:off x="3785441" y="1558084"/>
            <a:ext cx="1340555" cy="120032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mbria"/>
                <a:cs typeface="Calibri"/>
              </a:rPr>
              <a:t>damaged </a:t>
            </a:r>
          </a:p>
          <a:p>
            <a:r>
              <a:rPr lang="en-US">
                <a:latin typeface="Calibri"/>
                <a:ea typeface="Cambria"/>
                <a:cs typeface="Calibri"/>
              </a:rPr>
              <a:t>Coconut tree part  image</a:t>
            </a:r>
          </a:p>
        </p:txBody>
      </p:sp>
      <p:sp>
        <p:nvSpPr>
          <p:cNvPr id="46" name="TextBox 45">
            <a:extLst>
              <a:ext uri="{FF2B5EF4-FFF2-40B4-BE49-F238E27FC236}">
                <a16:creationId xmlns:a16="http://schemas.microsoft.com/office/drawing/2014/main" id="{D0E713FF-C322-BBC7-F6C0-5F86465A0C89}"/>
              </a:ext>
            </a:extLst>
          </p:cNvPr>
          <p:cNvSpPr txBox="1"/>
          <p:nvPr/>
        </p:nvSpPr>
        <p:spPr>
          <a:xfrm>
            <a:off x="6236029" y="835667"/>
            <a:ext cx="2062449" cy="92333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mbria"/>
                <a:cs typeface="Calibri"/>
              </a:rPr>
              <a:t>damaged </a:t>
            </a:r>
          </a:p>
          <a:p>
            <a:r>
              <a:rPr lang="en-US">
                <a:latin typeface="Calibri"/>
                <a:ea typeface="Cambria"/>
                <a:cs typeface="Calibri"/>
              </a:rPr>
              <a:t>Coconut tree part  image</a:t>
            </a:r>
          </a:p>
        </p:txBody>
      </p:sp>
      <p:sp>
        <p:nvSpPr>
          <p:cNvPr id="47" name="TextBox 46">
            <a:extLst>
              <a:ext uri="{FF2B5EF4-FFF2-40B4-BE49-F238E27FC236}">
                <a16:creationId xmlns:a16="http://schemas.microsoft.com/office/drawing/2014/main" id="{C1FE0DA8-6AC9-5328-44A5-DD886669DB06}"/>
              </a:ext>
            </a:extLst>
          </p:cNvPr>
          <p:cNvSpPr txBox="1"/>
          <p:nvPr/>
        </p:nvSpPr>
        <p:spPr>
          <a:xfrm>
            <a:off x="5201699" y="3367474"/>
            <a:ext cx="56626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mbria"/>
                <a:cs typeface="Calibri"/>
              </a:rPr>
              <a:t>SDP</a:t>
            </a:r>
          </a:p>
        </p:txBody>
      </p:sp>
      <p:sp>
        <p:nvSpPr>
          <p:cNvPr id="48" name="TextBox 47">
            <a:extLst>
              <a:ext uri="{FF2B5EF4-FFF2-40B4-BE49-F238E27FC236}">
                <a16:creationId xmlns:a16="http://schemas.microsoft.com/office/drawing/2014/main" id="{D7BC1EBA-918E-81BE-466B-A7A53F936A48}"/>
              </a:ext>
            </a:extLst>
          </p:cNvPr>
          <p:cNvSpPr txBox="1"/>
          <p:nvPr/>
        </p:nvSpPr>
        <p:spPr>
          <a:xfrm>
            <a:off x="4697795" y="2617763"/>
            <a:ext cx="134055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mbria"/>
                <a:cs typeface="Calibri"/>
              </a:rPr>
              <a:t>SDP</a:t>
            </a:r>
          </a:p>
        </p:txBody>
      </p:sp>
      <p:sp>
        <p:nvSpPr>
          <p:cNvPr id="49" name="TextBox 48">
            <a:extLst>
              <a:ext uri="{FF2B5EF4-FFF2-40B4-BE49-F238E27FC236}">
                <a16:creationId xmlns:a16="http://schemas.microsoft.com/office/drawing/2014/main" id="{4D5941AC-22C1-E320-1235-661D8EEFCBC0}"/>
              </a:ext>
            </a:extLst>
          </p:cNvPr>
          <p:cNvSpPr txBox="1"/>
          <p:nvPr/>
        </p:nvSpPr>
        <p:spPr>
          <a:xfrm>
            <a:off x="2805084" y="3318311"/>
            <a:ext cx="134055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mbria"/>
                <a:cs typeface="Calibri"/>
              </a:rPr>
              <a:t>SDP</a:t>
            </a:r>
          </a:p>
        </p:txBody>
      </p:sp>
      <p:sp>
        <p:nvSpPr>
          <p:cNvPr id="50" name="TextBox 49">
            <a:extLst>
              <a:ext uri="{FF2B5EF4-FFF2-40B4-BE49-F238E27FC236}">
                <a16:creationId xmlns:a16="http://schemas.microsoft.com/office/drawing/2014/main" id="{4C274E6F-EEAB-4A72-FB87-B12AA9B599FB}"/>
              </a:ext>
            </a:extLst>
          </p:cNvPr>
          <p:cNvSpPr txBox="1"/>
          <p:nvPr/>
        </p:nvSpPr>
        <p:spPr>
          <a:xfrm>
            <a:off x="457632" y="5690342"/>
            <a:ext cx="4241071"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mbria"/>
                <a:cs typeface="Calibri"/>
              </a:rPr>
              <a:t>SDP – Solution Details Pack</a:t>
            </a:r>
          </a:p>
        </p:txBody>
      </p:sp>
    </p:spTree>
    <p:extLst>
      <p:ext uri="{BB962C8B-B14F-4D97-AF65-F5344CB8AC3E}">
        <p14:creationId xmlns:p14="http://schemas.microsoft.com/office/powerpoint/2010/main" val="3958468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8986" y="223157"/>
            <a:ext cx="11684000" cy="792162"/>
          </a:xfrm>
        </p:spPr>
        <p:txBody>
          <a:bodyPr>
            <a:normAutofit/>
          </a:bodyPr>
          <a:lstStyle/>
          <a:p>
            <a:r>
              <a:rPr lang="en-US" sz="3600" b="1">
                <a:latin typeface="Adobe Devanagari"/>
              </a:rPr>
              <a:t>Tools and Technologies and algorithms</a:t>
            </a:r>
            <a:endParaRPr lang="en-US" sz="36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596572"/>
            <a:ext cx="11684000" cy="4419601"/>
          </a:xfrm>
        </p:spPr>
        <p:txBody>
          <a:bodyPr vert="horz" lIns="91440" tIns="45720" rIns="91440" bIns="45720" rtlCol="0" anchor="t">
            <a:normAutofit fontScale="92500" lnSpcReduction="10000"/>
          </a:bodyPr>
          <a:lstStyle/>
          <a:p>
            <a:pPr marL="457200" indent="-457200">
              <a:buFont typeface="Wingdings" pitchFamily="34" charset="0"/>
              <a:buChar char="§"/>
            </a:pPr>
            <a:r>
              <a:rPr lang="en-US">
                <a:latin typeface="Calibri"/>
                <a:ea typeface="+mn-lt"/>
                <a:cs typeface="+mn-lt"/>
              </a:rPr>
              <a:t>TECHNOLOGIES</a:t>
            </a:r>
            <a:endParaRPr lang="en-US">
              <a:ea typeface="Cambria"/>
            </a:endParaRPr>
          </a:p>
          <a:p>
            <a:pPr marL="0" indent="0">
              <a:buNone/>
            </a:pPr>
            <a:r>
              <a:rPr lang="en-US" sz="2000">
                <a:latin typeface="Calibri"/>
                <a:ea typeface="+mn-lt"/>
                <a:cs typeface="+mn-lt"/>
              </a:rPr>
              <a:t>Development – Python</a:t>
            </a:r>
          </a:p>
          <a:p>
            <a:pPr marL="0" indent="0">
              <a:buNone/>
            </a:pPr>
            <a:r>
              <a:rPr lang="en-US" sz="2000">
                <a:latin typeface="Calibri"/>
                <a:ea typeface="+mn-lt"/>
                <a:cs typeface="+mn-lt"/>
              </a:rPr>
              <a:t>Identification - OpenCV</a:t>
            </a:r>
          </a:p>
          <a:p>
            <a:pPr marL="0" indent="0">
              <a:buNone/>
            </a:pPr>
            <a:r>
              <a:rPr lang="en-US" sz="2000">
                <a:latin typeface="Calibri"/>
                <a:ea typeface="+mn-lt"/>
                <a:cs typeface="+mn-lt"/>
              </a:rPr>
              <a:t>Building model - Visual Studio Code, Google </a:t>
            </a:r>
            <a:r>
              <a:rPr lang="en-US" sz="2000" err="1">
                <a:latin typeface="Calibri"/>
                <a:ea typeface="+mn-lt"/>
                <a:cs typeface="+mn-lt"/>
              </a:rPr>
              <a:t>Colab</a:t>
            </a:r>
            <a:r>
              <a:rPr lang="en-US" sz="2000">
                <a:latin typeface="Calibri"/>
                <a:ea typeface="+mn-lt"/>
                <a:cs typeface="+mn-lt"/>
              </a:rPr>
              <a:t>, </a:t>
            </a:r>
            <a:r>
              <a:rPr lang="en-US" sz="2000" err="1">
                <a:ea typeface="+mn-lt"/>
                <a:cs typeface="+mn-lt"/>
              </a:rPr>
              <a:t>Tensorflow</a:t>
            </a:r>
            <a:r>
              <a:rPr lang="en-US" sz="2000">
                <a:ea typeface="+mn-lt"/>
                <a:cs typeface="+mn-lt"/>
              </a:rPr>
              <a:t> and </a:t>
            </a:r>
            <a:r>
              <a:rPr lang="en-US" sz="2000" err="1">
                <a:ea typeface="+mn-lt"/>
                <a:cs typeface="+mn-lt"/>
              </a:rPr>
              <a:t>Keras</a:t>
            </a:r>
            <a:r>
              <a:rPr lang="en-US" sz="2000">
                <a:ea typeface="+mn-lt"/>
                <a:cs typeface="+mn-lt"/>
              </a:rPr>
              <a:t> </a:t>
            </a:r>
            <a:r>
              <a:rPr lang="en-US" sz="2000">
                <a:latin typeface="Calibri"/>
                <a:ea typeface="+mn-lt"/>
                <a:cs typeface="+mn-lt"/>
              </a:rPr>
              <a:t> </a:t>
            </a:r>
            <a:endParaRPr lang="en-US" sz="2000">
              <a:latin typeface="Calibri"/>
              <a:ea typeface="Cambria"/>
            </a:endParaRPr>
          </a:p>
          <a:p>
            <a:pPr marL="0" indent="0">
              <a:buNone/>
            </a:pPr>
            <a:endParaRPr lang="en-US" sz="2000">
              <a:ea typeface="+mn-lt"/>
              <a:cs typeface="+mn-lt"/>
            </a:endParaRPr>
          </a:p>
          <a:p>
            <a:pPr marL="457200" indent="-457200">
              <a:buFont typeface="Wingdings" pitchFamily="34" charset="0"/>
              <a:buChar char="§"/>
            </a:pPr>
            <a:r>
              <a:rPr lang="en-US">
                <a:latin typeface="Calibri"/>
                <a:ea typeface="+mn-lt"/>
                <a:cs typeface="+mn-lt"/>
              </a:rPr>
              <a:t>Technology stack</a:t>
            </a:r>
            <a:r>
              <a:rPr lang="en-US">
                <a:ea typeface="+mn-lt"/>
                <a:cs typeface="+mn-lt"/>
              </a:rPr>
              <a:t> </a:t>
            </a:r>
          </a:p>
          <a:p>
            <a:pPr marL="0" indent="0">
              <a:buNone/>
            </a:pPr>
            <a:r>
              <a:rPr lang="en-US" sz="2000">
                <a:latin typeface="Calibri"/>
                <a:ea typeface="+mn-lt"/>
                <a:cs typeface="+mn-lt"/>
              </a:rPr>
              <a:t>Version controlling - GitLab</a:t>
            </a:r>
            <a:r>
              <a:rPr lang="en-US">
                <a:latin typeface="Calibri"/>
                <a:ea typeface="+mn-lt"/>
                <a:cs typeface="+mn-lt"/>
              </a:rPr>
              <a:t> </a:t>
            </a:r>
            <a:endParaRPr lang="en-US">
              <a:latin typeface="Calibri"/>
              <a:ea typeface="Cambria"/>
            </a:endParaRPr>
          </a:p>
          <a:p>
            <a:pPr marL="0" indent="0">
              <a:buNone/>
            </a:pPr>
            <a:endParaRPr lang="en-US" sz="2000">
              <a:ea typeface="+mn-lt"/>
              <a:cs typeface="+mn-lt"/>
            </a:endParaRPr>
          </a:p>
          <a:p>
            <a:pPr marL="457200" indent="-457200">
              <a:buFont typeface="Wingdings" pitchFamily="34" charset="0"/>
              <a:buChar char="§"/>
            </a:pPr>
            <a:r>
              <a:rPr lang="en-US">
                <a:latin typeface="Calibri"/>
                <a:ea typeface="+mn-lt"/>
                <a:cs typeface="+mn-lt"/>
              </a:rPr>
              <a:t>Algorithms</a:t>
            </a:r>
            <a:endParaRPr lang="en-US">
              <a:latin typeface="Calibri"/>
              <a:ea typeface="Calibri"/>
              <a:cs typeface="Calibri"/>
            </a:endParaRPr>
          </a:p>
          <a:p>
            <a:pPr marL="0" indent="0">
              <a:buNone/>
            </a:pPr>
            <a:r>
              <a:rPr lang="en-US" sz="2000">
                <a:latin typeface="Calibri"/>
                <a:ea typeface="+mn-lt"/>
                <a:cs typeface="+mn-lt"/>
              </a:rPr>
              <a:t>CNN</a:t>
            </a:r>
          </a:p>
          <a:p>
            <a:pPr marL="0" indent="0">
              <a:buNone/>
            </a:pPr>
            <a:r>
              <a:rPr lang="en-US" sz="2000">
                <a:latin typeface="Calibri"/>
                <a:ea typeface="Cambria"/>
                <a:cs typeface="Calibri"/>
              </a:rPr>
              <a:t>SVM</a:t>
            </a:r>
          </a:p>
          <a:p>
            <a:pPr marL="0" indent="0">
              <a:buNone/>
            </a:pPr>
            <a:endParaRPr lang="en-US" sz="2000">
              <a:latin typeface="Calibri"/>
              <a:ea typeface="Cambria"/>
              <a:cs typeface="Calibri"/>
            </a:endParaRPr>
          </a:p>
          <a:p>
            <a:pPr marL="0" indent="0">
              <a:buNone/>
            </a:pPr>
            <a:endParaRPr lang="en-US">
              <a:latin typeface="Cambria"/>
              <a:ea typeface="Cambria"/>
              <a:cs typeface="Calibri"/>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pic>
        <p:nvPicPr>
          <p:cNvPr id="2" name="Picture 2" descr="A blue and yellow snake logo&#10;&#10;Description automatically generated">
            <a:extLst>
              <a:ext uri="{FF2B5EF4-FFF2-40B4-BE49-F238E27FC236}">
                <a16:creationId xmlns:a16="http://schemas.microsoft.com/office/drawing/2014/main" id="{577455EA-AFD6-9225-44A0-098F352A3320}"/>
              </a:ext>
            </a:extLst>
          </p:cNvPr>
          <p:cNvPicPr>
            <a:picLocks noChangeAspect="1"/>
          </p:cNvPicPr>
          <p:nvPr/>
        </p:nvPicPr>
        <p:blipFill>
          <a:blip r:embed="rId2"/>
          <a:stretch>
            <a:fillRect/>
          </a:stretch>
        </p:blipFill>
        <p:spPr>
          <a:xfrm>
            <a:off x="8752114" y="1095828"/>
            <a:ext cx="2008414" cy="1999343"/>
          </a:xfrm>
          <a:prstGeom prst="rect">
            <a:avLst/>
          </a:prstGeom>
        </p:spPr>
      </p:pic>
      <p:pic>
        <p:nvPicPr>
          <p:cNvPr id="3" name="Picture 6" descr="A logo with a black background&#10;&#10;Description automatically generated">
            <a:extLst>
              <a:ext uri="{FF2B5EF4-FFF2-40B4-BE49-F238E27FC236}">
                <a16:creationId xmlns:a16="http://schemas.microsoft.com/office/drawing/2014/main" id="{2F834E01-1852-599C-CDCA-270A99A38764}"/>
              </a:ext>
            </a:extLst>
          </p:cNvPr>
          <p:cNvPicPr>
            <a:picLocks noChangeAspect="1"/>
          </p:cNvPicPr>
          <p:nvPr/>
        </p:nvPicPr>
        <p:blipFill>
          <a:blip r:embed="rId3"/>
          <a:stretch>
            <a:fillRect/>
          </a:stretch>
        </p:blipFill>
        <p:spPr>
          <a:xfrm>
            <a:off x="7128329" y="1240936"/>
            <a:ext cx="974272" cy="1201128"/>
          </a:xfrm>
          <a:prstGeom prst="rect">
            <a:avLst/>
          </a:prstGeom>
        </p:spPr>
      </p:pic>
      <p:pic>
        <p:nvPicPr>
          <p:cNvPr id="7" name="Picture 7" descr="A blue and white logo&#10;&#10;Description automatically generated">
            <a:extLst>
              <a:ext uri="{FF2B5EF4-FFF2-40B4-BE49-F238E27FC236}">
                <a16:creationId xmlns:a16="http://schemas.microsoft.com/office/drawing/2014/main" id="{3A907A10-CC0B-8057-5B17-427640DFEE5A}"/>
              </a:ext>
            </a:extLst>
          </p:cNvPr>
          <p:cNvPicPr>
            <a:picLocks noChangeAspect="1"/>
          </p:cNvPicPr>
          <p:nvPr/>
        </p:nvPicPr>
        <p:blipFill>
          <a:blip r:embed="rId4"/>
          <a:stretch>
            <a:fillRect/>
          </a:stretch>
        </p:blipFill>
        <p:spPr>
          <a:xfrm>
            <a:off x="9450614" y="3064329"/>
            <a:ext cx="1663700" cy="1663700"/>
          </a:xfrm>
          <a:prstGeom prst="rect">
            <a:avLst/>
          </a:prstGeom>
        </p:spPr>
      </p:pic>
      <p:pic>
        <p:nvPicPr>
          <p:cNvPr id="8" name="Graphic 8">
            <a:extLst>
              <a:ext uri="{FF2B5EF4-FFF2-40B4-BE49-F238E27FC236}">
                <a16:creationId xmlns:a16="http://schemas.microsoft.com/office/drawing/2014/main" id="{74D6642D-ECD3-9BE1-B05B-7049ED57FB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8400" y="3119072"/>
            <a:ext cx="4122056" cy="2542996"/>
          </a:xfrm>
          <a:prstGeom prst="rect">
            <a:avLst/>
          </a:prstGeom>
        </p:spPr>
      </p:pic>
      <p:pic>
        <p:nvPicPr>
          <p:cNvPr id="9" name="Picture 9" descr="A logo on a black background&#10;&#10;Description automatically generated">
            <a:extLst>
              <a:ext uri="{FF2B5EF4-FFF2-40B4-BE49-F238E27FC236}">
                <a16:creationId xmlns:a16="http://schemas.microsoft.com/office/drawing/2014/main" id="{80826E54-8CAD-F5AB-B072-B9CF22C5F16C}"/>
              </a:ext>
            </a:extLst>
          </p:cNvPr>
          <p:cNvPicPr>
            <a:picLocks noChangeAspect="1"/>
          </p:cNvPicPr>
          <p:nvPr/>
        </p:nvPicPr>
        <p:blipFill>
          <a:blip r:embed="rId7"/>
          <a:stretch>
            <a:fillRect/>
          </a:stretch>
        </p:blipFill>
        <p:spPr>
          <a:xfrm>
            <a:off x="7663543" y="4650015"/>
            <a:ext cx="4004128" cy="2284185"/>
          </a:xfrm>
          <a:prstGeom prst="rect">
            <a:avLst/>
          </a:prstGeom>
        </p:spPr>
      </p:pic>
      <p:sp>
        <p:nvSpPr>
          <p:cNvPr id="11" name="Rectangle 10">
            <a:extLst>
              <a:ext uri="{FF2B5EF4-FFF2-40B4-BE49-F238E27FC236}">
                <a16:creationId xmlns:a16="http://schemas.microsoft.com/office/drawing/2014/main" id="{C807A3BD-59E5-3148-8A3C-F4B3609A698C}"/>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717795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3600" b="1">
                <a:latin typeface="Calibri"/>
                <a:ea typeface="Calibri"/>
              </a:rPr>
              <a:t>Functional Requirements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sp>
        <p:nvSpPr>
          <p:cNvPr id="3" name="Content Placeholder 5">
            <a:extLst>
              <a:ext uri="{FF2B5EF4-FFF2-40B4-BE49-F238E27FC236}">
                <a16:creationId xmlns:a16="http://schemas.microsoft.com/office/drawing/2014/main" id="{D3296FC9-D530-1372-6F03-132C48E3DB73}"/>
              </a:ext>
            </a:extLst>
          </p:cNvPr>
          <p:cNvSpPr>
            <a:spLocks noGrp="1"/>
          </p:cNvSpPr>
          <p:nvPr>
            <p:ph idx="1"/>
          </p:nvPr>
        </p:nvSpPr>
        <p:spPr>
          <a:xfrm>
            <a:off x="1166586" y="1651001"/>
            <a:ext cx="11293929" cy="4419601"/>
          </a:xfrm>
        </p:spPr>
        <p:txBody>
          <a:bodyPr vert="horz" lIns="91440" tIns="45720" rIns="91440" bIns="45720" rtlCol="0" anchor="t">
            <a:normAutofit/>
          </a:bodyPr>
          <a:lstStyle/>
          <a:p>
            <a:pPr marL="0" indent="0">
              <a:lnSpc>
                <a:spcPct val="150000"/>
              </a:lnSpc>
              <a:buNone/>
            </a:pPr>
            <a:r>
              <a:rPr lang="en-US" sz="2400">
                <a:latin typeface="Calibri"/>
                <a:ea typeface="Cambria"/>
                <a:cs typeface="Calibri"/>
              </a:rPr>
              <a:t>The system should allow farmers or users to easily input crop images, field data, and other relevant information.</a:t>
            </a:r>
            <a:endParaRPr lang="en-US">
              <a:ea typeface="Cambria"/>
            </a:endParaRPr>
          </a:p>
          <a:p>
            <a:pPr marL="0" indent="0">
              <a:lnSpc>
                <a:spcPct val="150000"/>
              </a:lnSpc>
              <a:buNone/>
            </a:pPr>
            <a:r>
              <a:rPr lang="en-US" sz="2400">
                <a:latin typeface="Calibri"/>
                <a:ea typeface="Cambria"/>
                <a:cs typeface="Calibri"/>
              </a:rPr>
              <a:t>Disease Identification and Classification.</a:t>
            </a:r>
          </a:p>
          <a:p>
            <a:pPr marL="0" indent="0">
              <a:lnSpc>
                <a:spcPct val="150000"/>
              </a:lnSpc>
              <a:buNone/>
            </a:pPr>
            <a:r>
              <a:rPr lang="en-US" sz="2400">
                <a:latin typeface="Calibri"/>
                <a:ea typeface="Cambria"/>
                <a:cs typeface="Calibri"/>
              </a:rPr>
              <a:t>Provide real-time feedback to farmers about the health status of their crops.</a:t>
            </a:r>
          </a:p>
          <a:p>
            <a:pPr marL="0" indent="0">
              <a:lnSpc>
                <a:spcPct val="150000"/>
              </a:lnSpc>
              <a:buNone/>
            </a:pPr>
            <a:r>
              <a:rPr lang="en-US" sz="2400">
                <a:latin typeface="Calibri"/>
                <a:ea typeface="Cambria"/>
                <a:cs typeface="Calibri"/>
              </a:rPr>
              <a:t>Offer appropriate recommendations for disease management and control strategies.</a:t>
            </a:r>
            <a:endParaRPr lang="en-US">
              <a:latin typeface="Calibri"/>
              <a:ea typeface="Cambria"/>
              <a:cs typeface="Calibri"/>
            </a:endParaRPr>
          </a:p>
          <a:p>
            <a:pPr marL="0" indent="0">
              <a:buNone/>
            </a:pPr>
            <a:endParaRPr lang="en-US">
              <a:latin typeface="Cambria"/>
              <a:ea typeface="Cambria"/>
              <a:cs typeface="Calibri"/>
            </a:endParaRPr>
          </a:p>
        </p:txBody>
      </p:sp>
      <p:sp>
        <p:nvSpPr>
          <p:cNvPr id="9" name="Rectangle 8">
            <a:extLst>
              <a:ext uri="{FF2B5EF4-FFF2-40B4-BE49-F238E27FC236}">
                <a16:creationId xmlns:a16="http://schemas.microsoft.com/office/drawing/2014/main" id="{5121FEB8-3E97-8F35-8B5C-C5501EC059B1}"/>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1" name="Picture 5" descr="A green check mark in a square&#10;&#10;Description automatically generated">
            <a:extLst>
              <a:ext uri="{FF2B5EF4-FFF2-40B4-BE49-F238E27FC236}">
                <a16:creationId xmlns:a16="http://schemas.microsoft.com/office/drawing/2014/main" id="{0D302044-7FC0-3BDF-6273-29912231CFA0}"/>
              </a:ext>
            </a:extLst>
          </p:cNvPr>
          <p:cNvPicPr>
            <a:picLocks noChangeAspect="1"/>
          </p:cNvPicPr>
          <p:nvPr/>
        </p:nvPicPr>
        <p:blipFill>
          <a:blip r:embed="rId2"/>
          <a:stretch>
            <a:fillRect/>
          </a:stretch>
        </p:blipFill>
        <p:spPr>
          <a:xfrm>
            <a:off x="896258" y="1703614"/>
            <a:ext cx="538844" cy="529772"/>
          </a:xfrm>
          <a:prstGeom prst="rect">
            <a:avLst/>
          </a:prstGeom>
        </p:spPr>
      </p:pic>
      <p:pic>
        <p:nvPicPr>
          <p:cNvPr id="13" name="Picture 12" descr="A green check mark in a square&#10;&#10;Description automatically generated">
            <a:extLst>
              <a:ext uri="{FF2B5EF4-FFF2-40B4-BE49-F238E27FC236}">
                <a16:creationId xmlns:a16="http://schemas.microsoft.com/office/drawing/2014/main" id="{3F169BFD-DA2F-89EC-F96C-51189B1B9C28}"/>
              </a:ext>
            </a:extLst>
          </p:cNvPr>
          <p:cNvPicPr>
            <a:picLocks noChangeAspect="1"/>
          </p:cNvPicPr>
          <p:nvPr/>
        </p:nvPicPr>
        <p:blipFill>
          <a:blip r:embed="rId2"/>
          <a:stretch>
            <a:fillRect/>
          </a:stretch>
        </p:blipFill>
        <p:spPr>
          <a:xfrm>
            <a:off x="896257" y="2801256"/>
            <a:ext cx="538844" cy="529772"/>
          </a:xfrm>
          <a:prstGeom prst="rect">
            <a:avLst/>
          </a:prstGeom>
        </p:spPr>
      </p:pic>
      <p:pic>
        <p:nvPicPr>
          <p:cNvPr id="15" name="Picture 14" descr="A green check mark in a square&#10;&#10;Description automatically generated">
            <a:extLst>
              <a:ext uri="{FF2B5EF4-FFF2-40B4-BE49-F238E27FC236}">
                <a16:creationId xmlns:a16="http://schemas.microsoft.com/office/drawing/2014/main" id="{B776045D-4A02-E98A-A760-829618CD1448}"/>
              </a:ext>
            </a:extLst>
          </p:cNvPr>
          <p:cNvPicPr>
            <a:picLocks noChangeAspect="1"/>
          </p:cNvPicPr>
          <p:nvPr/>
        </p:nvPicPr>
        <p:blipFill>
          <a:blip r:embed="rId2"/>
          <a:stretch>
            <a:fillRect/>
          </a:stretch>
        </p:blipFill>
        <p:spPr>
          <a:xfrm>
            <a:off x="896256" y="3427184"/>
            <a:ext cx="538844" cy="529772"/>
          </a:xfrm>
          <a:prstGeom prst="rect">
            <a:avLst/>
          </a:prstGeom>
        </p:spPr>
      </p:pic>
      <p:pic>
        <p:nvPicPr>
          <p:cNvPr id="17" name="Picture 16" descr="A green check mark in a square&#10;&#10;Description automatically generated">
            <a:extLst>
              <a:ext uri="{FF2B5EF4-FFF2-40B4-BE49-F238E27FC236}">
                <a16:creationId xmlns:a16="http://schemas.microsoft.com/office/drawing/2014/main" id="{604CE72A-700D-955C-57F6-22BC46C16C66}"/>
              </a:ext>
            </a:extLst>
          </p:cNvPr>
          <p:cNvPicPr>
            <a:picLocks noChangeAspect="1"/>
          </p:cNvPicPr>
          <p:nvPr/>
        </p:nvPicPr>
        <p:blipFill>
          <a:blip r:embed="rId2"/>
          <a:stretch>
            <a:fillRect/>
          </a:stretch>
        </p:blipFill>
        <p:spPr>
          <a:xfrm>
            <a:off x="896255" y="4053112"/>
            <a:ext cx="538844" cy="529772"/>
          </a:xfrm>
          <a:prstGeom prst="rect">
            <a:avLst/>
          </a:prstGeom>
        </p:spPr>
      </p:pic>
    </p:spTree>
    <p:extLst>
      <p:ext uri="{BB962C8B-B14F-4D97-AF65-F5344CB8AC3E}">
        <p14:creationId xmlns:p14="http://schemas.microsoft.com/office/powerpoint/2010/main" val="4133193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05015"/>
            <a:ext cx="11584215" cy="891947"/>
          </a:xfrm>
        </p:spPr>
        <p:txBody>
          <a:bodyPr>
            <a:normAutofit/>
          </a:bodyPr>
          <a:lstStyle/>
          <a:p>
            <a:r>
              <a:rPr lang="en-US" sz="3200" b="1">
                <a:latin typeface="Adobe Devanagari"/>
              </a:rPr>
              <a:t>Non-Functional Requirements</a:t>
            </a:r>
            <a:endParaRPr lang="en-US" sz="3200" b="1"/>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Withanage P.W.E.L.</a:t>
            </a:r>
            <a:r>
              <a:rPr lang="en-US" b="1">
                <a:solidFill>
                  <a:schemeClr val="tx1"/>
                </a:solidFill>
              </a:rPr>
              <a:t>   </a:t>
            </a:r>
            <a:r>
              <a:rPr lang="en-US" sz="1800">
                <a:solidFill>
                  <a:schemeClr val="tx1"/>
                </a:solidFill>
              </a:rPr>
              <a:t>|</a:t>
            </a:r>
            <a:r>
              <a:rPr lang="en-US">
                <a:solidFill>
                  <a:schemeClr val="tx1"/>
                </a:solidFill>
              </a:rPr>
              <a:t>   </a:t>
            </a:r>
            <a:r>
              <a:rPr lang="en-US" b="1">
                <a:solidFill>
                  <a:schemeClr val="tx1"/>
                </a:solidFill>
                <a:ea typeface="+mn-lt"/>
                <a:cs typeface="+mn-lt"/>
              </a:rPr>
              <a:t>TMP-2023-24-074</a:t>
            </a:r>
            <a:endParaRPr lang="en-US">
              <a:solidFill>
                <a:schemeClr val="tx1"/>
              </a:solidFill>
            </a:endParaRPr>
          </a:p>
        </p:txBody>
      </p:sp>
      <p:sp>
        <p:nvSpPr>
          <p:cNvPr id="2" name="TextBox 1">
            <a:extLst>
              <a:ext uri="{FF2B5EF4-FFF2-40B4-BE49-F238E27FC236}">
                <a16:creationId xmlns:a16="http://schemas.microsoft.com/office/drawing/2014/main" id="{29D3A5BA-5311-D47D-4506-26EDC577357E}"/>
              </a:ext>
            </a:extLst>
          </p:cNvPr>
          <p:cNvSpPr txBox="1"/>
          <p:nvPr/>
        </p:nvSpPr>
        <p:spPr>
          <a:xfrm>
            <a:off x="1342571" y="1505858"/>
            <a:ext cx="596899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ea typeface="+mn-lt"/>
                <a:cs typeface="+mn-lt"/>
              </a:rPr>
              <a:t>Accuracy</a:t>
            </a:r>
          </a:p>
          <a:p>
            <a:endParaRPr lang="en-US" sz="2400">
              <a:ea typeface="Cambria"/>
            </a:endParaRPr>
          </a:p>
          <a:p>
            <a:r>
              <a:rPr lang="en-US" sz="2400">
                <a:ea typeface="+mn-lt"/>
                <a:cs typeface="+mn-lt"/>
              </a:rPr>
              <a:t>Usability</a:t>
            </a:r>
          </a:p>
          <a:p>
            <a:endParaRPr lang="en-US" sz="2400">
              <a:ea typeface="Cambria"/>
            </a:endParaRPr>
          </a:p>
          <a:p>
            <a:r>
              <a:rPr lang="en-US" sz="2400">
                <a:ea typeface="+mn-lt"/>
                <a:cs typeface="+mn-lt"/>
              </a:rPr>
              <a:t>Reliability</a:t>
            </a:r>
          </a:p>
          <a:p>
            <a:endParaRPr lang="en-US" sz="2400">
              <a:ea typeface="Cambria"/>
            </a:endParaRPr>
          </a:p>
          <a:p>
            <a:r>
              <a:rPr lang="en-US" sz="2400">
                <a:ea typeface="+mn-lt"/>
                <a:cs typeface="+mn-lt"/>
              </a:rPr>
              <a:t>User-friendliness</a:t>
            </a:r>
          </a:p>
          <a:p>
            <a:endParaRPr lang="en-US" sz="2400">
              <a:ea typeface="Cambria"/>
            </a:endParaRPr>
          </a:p>
          <a:p>
            <a:r>
              <a:rPr lang="en-US" sz="2400">
                <a:ea typeface="+mn-lt"/>
                <a:cs typeface="+mn-lt"/>
              </a:rPr>
              <a:t>Efficiency</a:t>
            </a:r>
            <a:endParaRPr lang="en-US" sz="2400"/>
          </a:p>
        </p:txBody>
      </p:sp>
      <p:pic>
        <p:nvPicPr>
          <p:cNvPr id="3" name="Picture 6" descr="A green tick in a box&#10;&#10;Description automatically generated">
            <a:extLst>
              <a:ext uri="{FF2B5EF4-FFF2-40B4-BE49-F238E27FC236}">
                <a16:creationId xmlns:a16="http://schemas.microsoft.com/office/drawing/2014/main" id="{6D41BA8E-FD20-361B-2AFE-890536C19433}"/>
              </a:ext>
            </a:extLst>
          </p:cNvPr>
          <p:cNvPicPr>
            <a:picLocks noChangeAspect="1"/>
          </p:cNvPicPr>
          <p:nvPr/>
        </p:nvPicPr>
        <p:blipFill>
          <a:blip r:embed="rId2"/>
          <a:stretch>
            <a:fillRect/>
          </a:stretch>
        </p:blipFill>
        <p:spPr>
          <a:xfrm>
            <a:off x="850900" y="1331686"/>
            <a:ext cx="665843" cy="665843"/>
          </a:xfrm>
          <a:prstGeom prst="rect">
            <a:avLst/>
          </a:prstGeom>
        </p:spPr>
      </p:pic>
      <p:pic>
        <p:nvPicPr>
          <p:cNvPr id="7" name="Picture 6" descr="A green tick in a box&#10;&#10;Description automatically generated">
            <a:extLst>
              <a:ext uri="{FF2B5EF4-FFF2-40B4-BE49-F238E27FC236}">
                <a16:creationId xmlns:a16="http://schemas.microsoft.com/office/drawing/2014/main" id="{D1CBEA18-F7B1-682D-8AE0-AFB17556F05A}"/>
              </a:ext>
            </a:extLst>
          </p:cNvPr>
          <p:cNvPicPr>
            <a:picLocks noChangeAspect="1"/>
          </p:cNvPicPr>
          <p:nvPr/>
        </p:nvPicPr>
        <p:blipFill>
          <a:blip r:embed="rId2"/>
          <a:stretch>
            <a:fillRect/>
          </a:stretch>
        </p:blipFill>
        <p:spPr>
          <a:xfrm>
            <a:off x="850899" y="2066471"/>
            <a:ext cx="665843" cy="665843"/>
          </a:xfrm>
          <a:prstGeom prst="rect">
            <a:avLst/>
          </a:prstGeom>
        </p:spPr>
      </p:pic>
      <p:pic>
        <p:nvPicPr>
          <p:cNvPr id="8" name="Picture 7" descr="A green tick in a box&#10;&#10;Description automatically generated">
            <a:extLst>
              <a:ext uri="{FF2B5EF4-FFF2-40B4-BE49-F238E27FC236}">
                <a16:creationId xmlns:a16="http://schemas.microsoft.com/office/drawing/2014/main" id="{81C3956C-8028-F907-5B6A-79A7B9F99C53}"/>
              </a:ext>
            </a:extLst>
          </p:cNvPr>
          <p:cNvPicPr>
            <a:picLocks noChangeAspect="1"/>
          </p:cNvPicPr>
          <p:nvPr/>
        </p:nvPicPr>
        <p:blipFill>
          <a:blip r:embed="rId2"/>
          <a:stretch>
            <a:fillRect/>
          </a:stretch>
        </p:blipFill>
        <p:spPr>
          <a:xfrm>
            <a:off x="850898" y="2801256"/>
            <a:ext cx="665843" cy="665843"/>
          </a:xfrm>
          <a:prstGeom prst="rect">
            <a:avLst/>
          </a:prstGeom>
        </p:spPr>
      </p:pic>
      <p:pic>
        <p:nvPicPr>
          <p:cNvPr id="9" name="Picture 8" descr="A green tick in a box&#10;&#10;Description automatically generated">
            <a:extLst>
              <a:ext uri="{FF2B5EF4-FFF2-40B4-BE49-F238E27FC236}">
                <a16:creationId xmlns:a16="http://schemas.microsoft.com/office/drawing/2014/main" id="{3464AE8E-9074-E5BD-A3A1-75F91FD3FFAC}"/>
              </a:ext>
            </a:extLst>
          </p:cNvPr>
          <p:cNvPicPr>
            <a:picLocks noChangeAspect="1"/>
          </p:cNvPicPr>
          <p:nvPr/>
        </p:nvPicPr>
        <p:blipFill>
          <a:blip r:embed="rId2"/>
          <a:stretch>
            <a:fillRect/>
          </a:stretch>
        </p:blipFill>
        <p:spPr>
          <a:xfrm>
            <a:off x="850897" y="3536041"/>
            <a:ext cx="665843" cy="665843"/>
          </a:xfrm>
          <a:prstGeom prst="rect">
            <a:avLst/>
          </a:prstGeom>
        </p:spPr>
      </p:pic>
      <p:pic>
        <p:nvPicPr>
          <p:cNvPr id="10" name="Picture 9" descr="A green tick in a box&#10;&#10;Description automatically generated">
            <a:extLst>
              <a:ext uri="{FF2B5EF4-FFF2-40B4-BE49-F238E27FC236}">
                <a16:creationId xmlns:a16="http://schemas.microsoft.com/office/drawing/2014/main" id="{DE16F372-7FD8-0D09-35C1-FA3488629181}"/>
              </a:ext>
            </a:extLst>
          </p:cNvPr>
          <p:cNvPicPr>
            <a:picLocks noChangeAspect="1"/>
          </p:cNvPicPr>
          <p:nvPr/>
        </p:nvPicPr>
        <p:blipFill>
          <a:blip r:embed="rId2"/>
          <a:stretch>
            <a:fillRect/>
          </a:stretch>
        </p:blipFill>
        <p:spPr>
          <a:xfrm>
            <a:off x="850896" y="4261754"/>
            <a:ext cx="665843" cy="665843"/>
          </a:xfrm>
          <a:prstGeom prst="rect">
            <a:avLst/>
          </a:prstGeom>
        </p:spPr>
      </p:pic>
      <p:pic>
        <p:nvPicPr>
          <p:cNvPr id="12" name="Picture 12" descr="A person standing in front of a large screen&#10;&#10;Description automatically generated">
            <a:extLst>
              <a:ext uri="{FF2B5EF4-FFF2-40B4-BE49-F238E27FC236}">
                <a16:creationId xmlns:a16="http://schemas.microsoft.com/office/drawing/2014/main" id="{72B90481-6B82-8C77-F690-BD2660E88E69}"/>
              </a:ext>
            </a:extLst>
          </p:cNvPr>
          <p:cNvPicPr>
            <a:picLocks noChangeAspect="1"/>
          </p:cNvPicPr>
          <p:nvPr/>
        </p:nvPicPr>
        <p:blipFill>
          <a:blip r:embed="rId3"/>
          <a:stretch>
            <a:fillRect/>
          </a:stretch>
        </p:blipFill>
        <p:spPr>
          <a:xfrm>
            <a:off x="4298043" y="1573893"/>
            <a:ext cx="7560127" cy="4726214"/>
          </a:xfrm>
          <a:prstGeom prst="rect">
            <a:avLst/>
          </a:prstGeom>
        </p:spPr>
      </p:pic>
      <p:sp>
        <p:nvSpPr>
          <p:cNvPr id="14" name="Rectangle 13">
            <a:extLst>
              <a:ext uri="{FF2B5EF4-FFF2-40B4-BE49-F238E27FC236}">
                <a16:creationId xmlns:a16="http://schemas.microsoft.com/office/drawing/2014/main" id="{0C67E515-DA05-E796-86E6-B6EBAA1084C4}"/>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878685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0371" y="150586"/>
            <a:ext cx="11684000" cy="792162"/>
          </a:xfrm>
        </p:spPr>
        <p:txBody>
          <a:bodyPr>
            <a:normAutofit/>
          </a:bodyPr>
          <a:lstStyle/>
          <a:p>
            <a:r>
              <a:rPr lang="en-US" sz="4000" b="1">
                <a:latin typeface="Adobe Devanagari"/>
              </a:rPr>
              <a:t>Work Breakdown Structure</a:t>
            </a:r>
            <a:endParaRPr lang="en-US" sz="4000"/>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Withanage P.W.E.L.   </a:t>
            </a:r>
            <a:r>
              <a:rPr lang="en-US" sz="1800">
                <a:solidFill>
                  <a:schemeClr val="tx1"/>
                </a:solidFill>
              </a:rPr>
              <a:t>|</a:t>
            </a:r>
            <a:r>
              <a:rPr lang="en-US">
                <a:solidFill>
                  <a:schemeClr val="tx1"/>
                </a:solidFill>
              </a:rPr>
              <a:t>   </a:t>
            </a:r>
            <a:r>
              <a:rPr lang="en-US" b="1">
                <a:solidFill>
                  <a:schemeClr val="tx1"/>
                </a:solidFill>
              </a:rPr>
              <a:t>TMP-2023-24-074</a:t>
            </a:r>
            <a:endParaRPr lang="en-US">
              <a:solidFill>
                <a:schemeClr val="tx1"/>
              </a:solidFill>
            </a:endParaRPr>
          </a:p>
        </p:txBody>
      </p:sp>
      <p:pic>
        <p:nvPicPr>
          <p:cNvPr id="2" name="Picture 2" descr="A diagram of a project&#10;&#10;Description automatically generated">
            <a:extLst>
              <a:ext uri="{FF2B5EF4-FFF2-40B4-BE49-F238E27FC236}">
                <a16:creationId xmlns:a16="http://schemas.microsoft.com/office/drawing/2014/main" id="{A2788D1A-7C4B-30A2-7704-4DB9E716C39C}"/>
              </a:ext>
            </a:extLst>
          </p:cNvPr>
          <p:cNvPicPr>
            <a:picLocks noChangeAspect="1"/>
          </p:cNvPicPr>
          <p:nvPr/>
        </p:nvPicPr>
        <p:blipFill>
          <a:blip r:embed="rId2"/>
          <a:stretch>
            <a:fillRect/>
          </a:stretch>
        </p:blipFill>
        <p:spPr>
          <a:xfrm>
            <a:off x="1560626" y="1489750"/>
            <a:ext cx="9554162" cy="4444648"/>
          </a:xfrm>
          <a:prstGeom prst="rect">
            <a:avLst/>
          </a:prstGeom>
        </p:spPr>
      </p:pic>
      <p:sp>
        <p:nvSpPr>
          <p:cNvPr id="6" name="Rectangle 5">
            <a:extLst>
              <a:ext uri="{FF2B5EF4-FFF2-40B4-BE49-F238E27FC236}">
                <a16:creationId xmlns:a16="http://schemas.microsoft.com/office/drawing/2014/main" id="{E2FF18DB-9784-536B-E472-03B10C84EBD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7" name="TextBox 6">
            <a:extLst>
              <a:ext uri="{FF2B5EF4-FFF2-40B4-BE49-F238E27FC236}">
                <a16:creationId xmlns:a16="http://schemas.microsoft.com/office/drawing/2014/main" id="{6B7AC1CD-EA85-7258-A7A2-1B52E48831D5}"/>
              </a:ext>
            </a:extLst>
          </p:cNvPr>
          <p:cNvSpPr txBox="1"/>
          <p:nvPr/>
        </p:nvSpPr>
        <p:spPr>
          <a:xfrm>
            <a:off x="3433348" y="1418002"/>
            <a:ext cx="4229397" cy="584775"/>
          </a:xfrm>
          <a:prstGeom prst="rect">
            <a:avLst/>
          </a:prstGeom>
          <a:noFill/>
          <a:ln>
            <a:solidFill>
              <a:srgbClr val="FF8400"/>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20000"/>
              </a:spcBef>
            </a:pPr>
            <a:r>
              <a:rPr lang="en-US" sz="1600" b="1">
                <a:latin typeface="Calibri"/>
                <a:cs typeface="Calibri"/>
              </a:rPr>
              <a:t>Increasing the effectiveness of cultivation by preventing external damage to the cultivation</a:t>
            </a:r>
            <a:endParaRPr lang="en-US" b="1">
              <a:ea typeface="Cambria"/>
            </a:endParaRPr>
          </a:p>
        </p:txBody>
      </p:sp>
    </p:spTree>
    <p:extLst>
      <p:ext uri="{BB962C8B-B14F-4D97-AF65-F5344CB8AC3E}">
        <p14:creationId xmlns:p14="http://schemas.microsoft.com/office/powerpoint/2010/main" val="1402456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8A8445-C1A9-32EB-31F7-31706931853D}"/>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8" name="Picture 8" descr="A graph with a number of steps&#10;&#10;Description automatically generated">
            <a:extLst>
              <a:ext uri="{FF2B5EF4-FFF2-40B4-BE49-F238E27FC236}">
                <a16:creationId xmlns:a16="http://schemas.microsoft.com/office/drawing/2014/main" id="{48E6C71B-4224-F211-D855-78288EFE3D99}"/>
              </a:ext>
            </a:extLst>
          </p:cNvPr>
          <p:cNvPicPr>
            <a:picLocks noChangeAspect="1"/>
          </p:cNvPicPr>
          <p:nvPr/>
        </p:nvPicPr>
        <p:blipFill>
          <a:blip r:embed="rId2"/>
          <a:stretch>
            <a:fillRect/>
          </a:stretch>
        </p:blipFill>
        <p:spPr>
          <a:xfrm>
            <a:off x="478972" y="982985"/>
            <a:ext cx="11243127" cy="5354671"/>
          </a:xfrm>
          <a:prstGeom prst="rect">
            <a:avLst/>
          </a:prstGeom>
        </p:spPr>
      </p:pic>
      <p:sp>
        <p:nvSpPr>
          <p:cNvPr id="9" name="Rectangle 8">
            <a:extLst>
              <a:ext uri="{FF2B5EF4-FFF2-40B4-BE49-F238E27FC236}">
                <a16:creationId xmlns:a16="http://schemas.microsoft.com/office/drawing/2014/main" id="{3262ECF2-8CE1-2E99-ABD6-9724BDF2B09A}"/>
              </a:ext>
            </a:extLst>
          </p:cNvPr>
          <p:cNvSpPr/>
          <p:nvPr/>
        </p:nvSpPr>
        <p:spPr>
          <a:xfrm>
            <a:off x="3979622" y="1415142"/>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July</a:t>
            </a:r>
            <a:endParaRPr lang="en-US" sz="1200"/>
          </a:p>
        </p:txBody>
      </p:sp>
      <p:sp>
        <p:nvSpPr>
          <p:cNvPr id="10" name="Rectangle 9">
            <a:extLst>
              <a:ext uri="{FF2B5EF4-FFF2-40B4-BE49-F238E27FC236}">
                <a16:creationId xmlns:a16="http://schemas.microsoft.com/office/drawing/2014/main" id="{FA887F51-F754-2F16-07E2-5E772343ECC9}"/>
              </a:ext>
            </a:extLst>
          </p:cNvPr>
          <p:cNvSpPr/>
          <p:nvPr/>
        </p:nvSpPr>
        <p:spPr>
          <a:xfrm>
            <a:off x="4581940" y="1412110"/>
            <a:ext cx="645450" cy="15724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Aug</a:t>
            </a:r>
          </a:p>
        </p:txBody>
      </p:sp>
      <p:sp>
        <p:nvSpPr>
          <p:cNvPr id="11" name="Rectangle 10">
            <a:extLst>
              <a:ext uri="{FF2B5EF4-FFF2-40B4-BE49-F238E27FC236}">
                <a16:creationId xmlns:a16="http://schemas.microsoft.com/office/drawing/2014/main" id="{7885A6C3-7A70-1189-F4C9-681C549C2873}"/>
              </a:ext>
            </a:extLst>
          </p:cNvPr>
          <p:cNvSpPr/>
          <p:nvPr/>
        </p:nvSpPr>
        <p:spPr>
          <a:xfrm>
            <a:off x="5297713" y="1415141"/>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D08E2F-8950-555F-2AF6-AB6BE3D33811}"/>
              </a:ext>
            </a:extLst>
          </p:cNvPr>
          <p:cNvSpPr/>
          <p:nvPr/>
        </p:nvSpPr>
        <p:spPr>
          <a:xfrm>
            <a:off x="5905498" y="1415140"/>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1F87D9-A477-2CA0-809A-B6559219786E}"/>
              </a:ext>
            </a:extLst>
          </p:cNvPr>
          <p:cNvSpPr/>
          <p:nvPr/>
        </p:nvSpPr>
        <p:spPr>
          <a:xfrm>
            <a:off x="6522354" y="1415139"/>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Nov</a:t>
            </a:r>
          </a:p>
        </p:txBody>
      </p:sp>
      <p:sp>
        <p:nvSpPr>
          <p:cNvPr id="14" name="Rectangle 13">
            <a:extLst>
              <a:ext uri="{FF2B5EF4-FFF2-40B4-BE49-F238E27FC236}">
                <a16:creationId xmlns:a16="http://schemas.microsoft.com/office/drawing/2014/main" id="{4D00DEDD-EBDE-7A78-384C-5443D84B0934}"/>
              </a:ext>
            </a:extLst>
          </p:cNvPr>
          <p:cNvSpPr/>
          <p:nvPr/>
        </p:nvSpPr>
        <p:spPr>
          <a:xfrm>
            <a:off x="7148282" y="1415138"/>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Dec</a:t>
            </a:r>
            <a:endParaRPr lang="en-US" sz="1400">
              <a:ea typeface="Cambria"/>
            </a:endParaRPr>
          </a:p>
        </p:txBody>
      </p:sp>
      <p:sp>
        <p:nvSpPr>
          <p:cNvPr id="16" name="Rectangle 15">
            <a:extLst>
              <a:ext uri="{FF2B5EF4-FFF2-40B4-BE49-F238E27FC236}">
                <a16:creationId xmlns:a16="http://schemas.microsoft.com/office/drawing/2014/main" id="{52E80263-2130-0503-44ED-F56961199E6E}"/>
              </a:ext>
            </a:extLst>
          </p:cNvPr>
          <p:cNvSpPr/>
          <p:nvPr/>
        </p:nvSpPr>
        <p:spPr>
          <a:xfrm>
            <a:off x="8396920" y="1415137"/>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Feb</a:t>
            </a:r>
          </a:p>
        </p:txBody>
      </p:sp>
      <p:sp>
        <p:nvSpPr>
          <p:cNvPr id="17" name="Rectangle 16">
            <a:extLst>
              <a:ext uri="{FF2B5EF4-FFF2-40B4-BE49-F238E27FC236}">
                <a16:creationId xmlns:a16="http://schemas.microsoft.com/office/drawing/2014/main" id="{75141AEE-16E7-7B0C-179C-869BAED72EA7}"/>
              </a:ext>
            </a:extLst>
          </p:cNvPr>
          <p:cNvSpPr/>
          <p:nvPr/>
        </p:nvSpPr>
        <p:spPr>
          <a:xfrm>
            <a:off x="9026068" y="1415137"/>
            <a:ext cx="589642"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Mar</a:t>
            </a:r>
          </a:p>
        </p:txBody>
      </p:sp>
      <p:sp>
        <p:nvSpPr>
          <p:cNvPr id="18" name="Rectangle 17">
            <a:extLst>
              <a:ext uri="{FF2B5EF4-FFF2-40B4-BE49-F238E27FC236}">
                <a16:creationId xmlns:a16="http://schemas.microsoft.com/office/drawing/2014/main" id="{2BF547F2-DBE0-7804-D8F4-BD2E6C01A484}"/>
              </a:ext>
            </a:extLst>
          </p:cNvPr>
          <p:cNvSpPr/>
          <p:nvPr/>
        </p:nvSpPr>
        <p:spPr>
          <a:xfrm>
            <a:off x="9697353" y="1415138"/>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Apr</a:t>
            </a:r>
          </a:p>
        </p:txBody>
      </p:sp>
      <p:sp>
        <p:nvSpPr>
          <p:cNvPr id="19" name="Rectangle 18">
            <a:extLst>
              <a:ext uri="{FF2B5EF4-FFF2-40B4-BE49-F238E27FC236}">
                <a16:creationId xmlns:a16="http://schemas.microsoft.com/office/drawing/2014/main" id="{1B490C76-7C9A-5483-256C-E0050980E710}"/>
              </a:ext>
            </a:extLst>
          </p:cNvPr>
          <p:cNvSpPr/>
          <p:nvPr/>
        </p:nvSpPr>
        <p:spPr>
          <a:xfrm>
            <a:off x="10305138" y="1415137"/>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May</a:t>
            </a:r>
            <a:endParaRPr lang="en-US" sz="1200"/>
          </a:p>
        </p:txBody>
      </p:sp>
      <p:sp>
        <p:nvSpPr>
          <p:cNvPr id="20" name="Rectangle 19">
            <a:extLst>
              <a:ext uri="{FF2B5EF4-FFF2-40B4-BE49-F238E27FC236}">
                <a16:creationId xmlns:a16="http://schemas.microsoft.com/office/drawing/2014/main" id="{472EF3AA-4E74-81E3-6856-E2C4214C4041}"/>
              </a:ext>
            </a:extLst>
          </p:cNvPr>
          <p:cNvSpPr/>
          <p:nvPr/>
        </p:nvSpPr>
        <p:spPr>
          <a:xfrm>
            <a:off x="10940138" y="1415137"/>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June</a:t>
            </a:r>
          </a:p>
        </p:txBody>
      </p:sp>
      <p:sp>
        <p:nvSpPr>
          <p:cNvPr id="22" name="Rectangle 21">
            <a:extLst>
              <a:ext uri="{FF2B5EF4-FFF2-40B4-BE49-F238E27FC236}">
                <a16:creationId xmlns:a16="http://schemas.microsoft.com/office/drawing/2014/main" id="{6A16E540-BF24-EE64-CE4F-48E7CCD4FE9F}"/>
              </a:ext>
            </a:extLst>
          </p:cNvPr>
          <p:cNvSpPr/>
          <p:nvPr/>
        </p:nvSpPr>
        <p:spPr>
          <a:xfrm>
            <a:off x="2667000" y="6406444"/>
            <a:ext cx="6124222" cy="437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2186F2-7ED9-52BC-BD7F-53F4DB754508}"/>
              </a:ext>
            </a:extLst>
          </p:cNvPr>
          <p:cNvSpPr/>
          <p:nvPr/>
        </p:nvSpPr>
        <p:spPr>
          <a:xfrm>
            <a:off x="2660657"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Withanage P.W.E.L.   </a:t>
            </a:r>
            <a:r>
              <a:rPr lang="en-US" sz="1800">
                <a:solidFill>
                  <a:schemeClr val="tx1"/>
                </a:solidFill>
              </a:rPr>
              <a:t>|</a:t>
            </a:r>
            <a:r>
              <a:rPr lang="en-US">
                <a:solidFill>
                  <a:schemeClr val="tx1"/>
                </a:solidFill>
              </a:rPr>
              <a:t>   </a:t>
            </a:r>
            <a:r>
              <a:rPr lang="en-US" b="1">
                <a:solidFill>
                  <a:schemeClr val="tx1"/>
                </a:solidFill>
              </a:rPr>
              <a:t>TMP-2023-24-074</a:t>
            </a:r>
            <a:endParaRPr lang="en-US">
              <a:solidFill>
                <a:schemeClr val="tx1"/>
              </a:solidFill>
            </a:endParaRPr>
          </a:p>
        </p:txBody>
      </p:sp>
      <p:sp>
        <p:nvSpPr>
          <p:cNvPr id="3" name="Rectangle 2">
            <a:extLst>
              <a:ext uri="{FF2B5EF4-FFF2-40B4-BE49-F238E27FC236}">
                <a16:creationId xmlns:a16="http://schemas.microsoft.com/office/drawing/2014/main" id="{EA2F2C48-D7F2-0B8A-ED62-732D6A134143}"/>
              </a:ext>
            </a:extLst>
          </p:cNvPr>
          <p:cNvSpPr/>
          <p:nvPr/>
        </p:nvSpPr>
        <p:spPr>
          <a:xfrm>
            <a:off x="5220944" y="1415141"/>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Sep</a:t>
            </a:r>
            <a:endParaRPr lang="en-US" sz="1200" err="1"/>
          </a:p>
        </p:txBody>
      </p:sp>
      <p:sp>
        <p:nvSpPr>
          <p:cNvPr id="4" name="Rectangle 3">
            <a:extLst>
              <a:ext uri="{FF2B5EF4-FFF2-40B4-BE49-F238E27FC236}">
                <a16:creationId xmlns:a16="http://schemas.microsoft.com/office/drawing/2014/main" id="{27DD6C5F-05E1-81DB-A94C-2F925D896042}"/>
              </a:ext>
            </a:extLst>
          </p:cNvPr>
          <p:cNvSpPr/>
          <p:nvPr/>
        </p:nvSpPr>
        <p:spPr>
          <a:xfrm>
            <a:off x="5909202" y="1415141"/>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Oct</a:t>
            </a:r>
          </a:p>
        </p:txBody>
      </p:sp>
      <p:sp>
        <p:nvSpPr>
          <p:cNvPr id="5" name="Rectangle 4">
            <a:extLst>
              <a:ext uri="{FF2B5EF4-FFF2-40B4-BE49-F238E27FC236}">
                <a16:creationId xmlns:a16="http://schemas.microsoft.com/office/drawing/2014/main" id="{4A220A96-8960-D390-8634-92DF479987C6}"/>
              </a:ext>
            </a:extLst>
          </p:cNvPr>
          <p:cNvSpPr/>
          <p:nvPr/>
        </p:nvSpPr>
        <p:spPr>
          <a:xfrm>
            <a:off x="7757822" y="1415136"/>
            <a:ext cx="553357" cy="1542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mbria"/>
              </a:rPr>
              <a:t>Jan</a:t>
            </a:r>
            <a:endParaRPr lang="en-US"/>
          </a:p>
        </p:txBody>
      </p:sp>
      <p:sp>
        <p:nvSpPr>
          <p:cNvPr id="27" name="Title 4">
            <a:extLst>
              <a:ext uri="{FF2B5EF4-FFF2-40B4-BE49-F238E27FC236}">
                <a16:creationId xmlns:a16="http://schemas.microsoft.com/office/drawing/2014/main" id="{2BDDE7E0-C9D6-6FEB-A590-5123574F9AF0}"/>
              </a:ext>
            </a:extLst>
          </p:cNvPr>
          <p:cNvSpPr>
            <a:spLocks noGrp="1"/>
          </p:cNvSpPr>
          <p:nvPr>
            <p:ph type="title"/>
          </p:nvPr>
        </p:nvSpPr>
        <p:spPr>
          <a:xfrm>
            <a:off x="250371" y="150586"/>
            <a:ext cx="11684000" cy="792162"/>
          </a:xfrm>
        </p:spPr>
        <p:txBody>
          <a:bodyPr>
            <a:normAutofit/>
          </a:bodyPr>
          <a:lstStyle/>
          <a:p>
            <a:pPr algn="ctr"/>
            <a:r>
              <a:rPr lang="en-US">
                <a:latin typeface="Adobe Devanagari"/>
              </a:rPr>
              <a:t>Gantt Chart</a:t>
            </a:r>
            <a:endParaRPr lang="en-US" sz="4000" err="1"/>
          </a:p>
        </p:txBody>
      </p:sp>
    </p:spTree>
    <p:extLst>
      <p:ext uri="{BB962C8B-B14F-4D97-AF65-F5344CB8AC3E}">
        <p14:creationId xmlns:p14="http://schemas.microsoft.com/office/powerpoint/2010/main" val="3250214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a:t>References</a:t>
            </a:r>
          </a:p>
        </p:txBody>
      </p:sp>
      <p:sp>
        <p:nvSpPr>
          <p:cNvPr id="6" name="Rectangle 5">
            <a:extLst>
              <a:ext uri="{FF2B5EF4-FFF2-40B4-BE49-F238E27FC236}">
                <a16:creationId xmlns:a16="http://schemas.microsoft.com/office/drawing/2014/main" id="{F7A779C4-1989-6056-DE0C-11AC3939A9DF}"/>
              </a:ext>
            </a:extLst>
          </p:cNvPr>
          <p:cNvSpPr/>
          <p:nvPr/>
        </p:nvSpPr>
        <p:spPr>
          <a:xfrm>
            <a:off x="2682039" y="6441907"/>
            <a:ext cx="6045868" cy="3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78A8A0-4C78-4C02-8799-D6861DCFFB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IT206000334</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Withanage P.W.E.L.   </a:t>
            </a:r>
            <a:r>
              <a:rPr lang="en-US" sz="1800">
                <a:solidFill>
                  <a:schemeClr val="tx1"/>
                </a:solidFill>
              </a:rPr>
              <a:t>|</a:t>
            </a:r>
            <a:r>
              <a:rPr lang="en-US">
                <a:solidFill>
                  <a:schemeClr val="tx1"/>
                </a:solidFill>
              </a:rPr>
              <a:t>   </a:t>
            </a:r>
            <a:r>
              <a:rPr lang="en-US" b="1">
                <a:solidFill>
                  <a:schemeClr val="tx1"/>
                </a:solidFill>
              </a:rPr>
              <a:t>TMP-2023-24-074</a:t>
            </a:r>
            <a:endParaRPr lang="en-US">
              <a:solidFill>
                <a:schemeClr val="tx1"/>
              </a:solidFill>
            </a:endParaRPr>
          </a:p>
        </p:txBody>
      </p:sp>
      <p:sp>
        <p:nvSpPr>
          <p:cNvPr id="9" name="TextBox 8">
            <a:extLst>
              <a:ext uri="{FF2B5EF4-FFF2-40B4-BE49-F238E27FC236}">
                <a16:creationId xmlns:a16="http://schemas.microsoft.com/office/drawing/2014/main" id="{5B3DF955-21D1-345C-4ABD-3EEED63F7DF4}"/>
              </a:ext>
            </a:extLst>
          </p:cNvPr>
          <p:cNvSpPr txBox="1"/>
          <p:nvPr/>
        </p:nvSpPr>
        <p:spPr>
          <a:xfrm>
            <a:off x="451184" y="889835"/>
            <a:ext cx="11372347" cy="507831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mbria"/>
                <a:cs typeface="Calibri"/>
              </a:rPr>
              <a:t>[41]</a:t>
            </a:r>
            <a:r>
              <a:rPr lang="en-US">
                <a:latin typeface="Calibri"/>
                <a:ea typeface="Cambria"/>
                <a:cs typeface="Calibri"/>
              </a:rPr>
              <a:t> </a:t>
            </a:r>
            <a:r>
              <a:rPr lang="en-US" b="1">
                <a:latin typeface="Calibri"/>
                <a:ea typeface="Cambria"/>
                <a:cs typeface="Calibri"/>
              </a:rPr>
              <a:t>Nivethitha T. , "</a:t>
            </a:r>
            <a:r>
              <a:rPr lang="en-US" b="1">
                <a:latin typeface="Calibri"/>
                <a:ea typeface="+mn-lt"/>
                <a:cs typeface="+mn-lt"/>
              </a:rPr>
              <a:t>A Review on Coconut Tree and Plant Disease Detection using various Deep Learning and Convolutional Neural Network Models"  in 2022 International Conference on smart and sustainable technologies in energy and power sector(SSTEPS)</a:t>
            </a:r>
          </a:p>
          <a:p>
            <a:endParaRPr lang="en-US" b="1">
              <a:latin typeface="Calibri"/>
              <a:ea typeface="Cambria"/>
              <a:cs typeface="Calibri"/>
            </a:endParaRPr>
          </a:p>
          <a:p>
            <a:r>
              <a:rPr lang="en-US" b="1">
                <a:latin typeface="Calibri"/>
                <a:ea typeface="Cambria"/>
                <a:cs typeface="Calibri"/>
              </a:rPr>
              <a:t>[42] Bharathi. S., Harini p. "</a:t>
            </a:r>
            <a:r>
              <a:rPr lang="en-US" b="1">
                <a:solidFill>
                  <a:srgbClr val="333333"/>
                </a:solidFill>
                <a:latin typeface="Calibri"/>
                <a:ea typeface="Calibri"/>
                <a:cs typeface="Calibri"/>
              </a:rPr>
              <a:t>Early Detection of Diseases in Coconut Tree Leaves</a:t>
            </a:r>
            <a:r>
              <a:rPr lang="en-US" b="1">
                <a:latin typeface="Calibri"/>
                <a:ea typeface="Cambria"/>
                <a:cs typeface="Calibri"/>
              </a:rPr>
              <a:t>" in </a:t>
            </a:r>
            <a:r>
              <a:rPr lang="en-US" b="1">
                <a:solidFill>
                  <a:srgbClr val="333333"/>
                </a:solidFill>
                <a:latin typeface="Calibri"/>
                <a:ea typeface="+mn-lt"/>
                <a:cs typeface="+mn-lt"/>
              </a:rPr>
              <a:t>2020 6th International Conference on Advanced Computing and Communication Systems (ICACCS)</a:t>
            </a:r>
            <a:endParaRPr lang="en-US" b="1">
              <a:latin typeface="Calibri"/>
              <a:ea typeface="Cambria"/>
              <a:cs typeface="Calibri"/>
            </a:endParaRPr>
          </a:p>
          <a:p>
            <a:endParaRPr lang="en-US" b="1">
              <a:solidFill>
                <a:srgbClr val="333333"/>
              </a:solidFill>
              <a:latin typeface="Calibri"/>
              <a:ea typeface="Cambria"/>
            </a:endParaRPr>
          </a:p>
          <a:p>
            <a:r>
              <a:rPr lang="en-US" b="1">
                <a:solidFill>
                  <a:srgbClr val="333333"/>
                </a:solidFill>
                <a:latin typeface="Calibri"/>
                <a:ea typeface="Cambria"/>
              </a:rPr>
              <a:t>[43]</a:t>
            </a:r>
            <a:r>
              <a:rPr lang="en-US" b="1">
                <a:latin typeface="Calibri"/>
                <a:ea typeface="+mn-lt"/>
                <a:cs typeface="+mn-lt"/>
              </a:rPr>
              <a:t>S. P </a:t>
            </a:r>
            <a:r>
              <a:rPr lang="en-US" b="1" err="1">
                <a:latin typeface="Calibri"/>
                <a:ea typeface="+mn-lt"/>
                <a:cs typeface="+mn-lt"/>
              </a:rPr>
              <a:t>Vidhanaarachchi</a:t>
            </a:r>
            <a:r>
              <a:rPr lang="en-US" b="1">
                <a:latin typeface="Calibri"/>
                <a:ea typeface="+mn-lt"/>
                <a:cs typeface="+mn-lt"/>
              </a:rPr>
              <a:t> , P.K.G.C. Akalanka , R.P.T.I. Gunasekara , H.M.U.D. Rajapaksha , N.S. </a:t>
            </a:r>
            <a:r>
              <a:rPr lang="en-US" b="1" err="1">
                <a:latin typeface="Calibri"/>
                <a:ea typeface="+mn-lt"/>
                <a:cs typeface="+mn-lt"/>
              </a:rPr>
              <a:t>Aratchige</a:t>
            </a:r>
            <a:r>
              <a:rPr lang="en-US" b="1">
                <a:latin typeface="Calibri"/>
                <a:ea typeface="+mn-lt"/>
                <a:cs typeface="+mn-lt"/>
              </a:rPr>
              <a:t> , Dilani </a:t>
            </a:r>
            <a:r>
              <a:rPr lang="en-US" b="1" err="1">
                <a:latin typeface="Calibri"/>
                <a:ea typeface="+mn-lt"/>
                <a:cs typeface="+mn-lt"/>
              </a:rPr>
              <a:t>Lunugalage</a:t>
            </a:r>
            <a:r>
              <a:rPr lang="en-US" b="1">
                <a:latin typeface="Calibri"/>
                <a:ea typeface="+mn-lt"/>
                <a:cs typeface="+mn-lt"/>
              </a:rPr>
              <a:t> , Janaka L. Wijekoon , "Deep Learning-Based Surveillance System for Coconut Disease and Pest Infestation Identification" in TENCON 2021 - 2021 IEEE Region 10 Conference (TENCON) 7-10 Dec 2021. Auckland, New Zealand</a:t>
            </a:r>
            <a:endParaRPr lang="en-US" b="1">
              <a:solidFill>
                <a:srgbClr val="333333"/>
              </a:solidFill>
              <a:latin typeface="Calibri"/>
              <a:ea typeface="Cambria"/>
            </a:endParaRPr>
          </a:p>
          <a:p>
            <a:endParaRPr lang="en-US" b="1">
              <a:latin typeface="Calibri"/>
              <a:ea typeface="Cambria"/>
            </a:endParaRPr>
          </a:p>
          <a:p>
            <a:r>
              <a:rPr lang="en-US" b="1">
                <a:latin typeface="Calibri"/>
                <a:ea typeface="Cambria"/>
              </a:rPr>
              <a:t>[44]</a:t>
            </a:r>
            <a:r>
              <a:rPr lang="en-US" b="1" err="1">
                <a:latin typeface="Calibri"/>
                <a:ea typeface="+mn-lt"/>
                <a:cs typeface="+mn-lt"/>
              </a:rPr>
              <a:t>Dhapitha</a:t>
            </a:r>
            <a:r>
              <a:rPr lang="en-US" b="1">
                <a:latin typeface="Calibri"/>
                <a:ea typeface="+mn-lt"/>
                <a:cs typeface="+mn-lt"/>
              </a:rPr>
              <a:t> </a:t>
            </a:r>
            <a:r>
              <a:rPr lang="en-US" b="1" err="1">
                <a:latin typeface="Calibri"/>
                <a:ea typeface="+mn-lt"/>
                <a:cs typeface="+mn-lt"/>
              </a:rPr>
              <a:t>Nesarajan</a:t>
            </a:r>
            <a:r>
              <a:rPr lang="en-US" b="1">
                <a:latin typeface="Calibri"/>
                <a:ea typeface="+mn-lt"/>
                <a:cs typeface="+mn-lt"/>
              </a:rPr>
              <a:t>, Lokini Kunalan, Mithun Logeswaran, "Coconut Disease Prediction System Using Image Processing and Deep Learning Techniques" in 2020 IEEE 4th International Conference on Image Processing, Applications and Systems (IPAS)</a:t>
            </a:r>
            <a:endParaRPr lang="en-US" b="1">
              <a:latin typeface="Calibri"/>
              <a:ea typeface="Cambria"/>
            </a:endParaRPr>
          </a:p>
          <a:p>
            <a:endParaRPr lang="en-US">
              <a:ea typeface="Cambria"/>
            </a:endParaRPr>
          </a:p>
          <a:p>
            <a:r>
              <a:rPr lang="en-US" b="1">
                <a:latin typeface="Calibri"/>
                <a:ea typeface="Cambria"/>
                <a:cs typeface="Calibri"/>
              </a:rPr>
              <a:t>[45]</a:t>
            </a:r>
            <a:r>
              <a:rPr lang="en-US" b="1">
                <a:latin typeface="Calibri"/>
                <a:ea typeface="+mn-lt"/>
                <a:cs typeface="+mn-lt"/>
              </a:rPr>
              <a:t>Deepak Banerjee</a:t>
            </a:r>
            <a:r>
              <a:rPr lang="en-US" b="1">
                <a:latin typeface="Calibri"/>
                <a:ea typeface="Cambria"/>
                <a:cs typeface="Calibri"/>
              </a:rPr>
              <a:t>, </a:t>
            </a:r>
            <a:r>
              <a:rPr lang="en-US" b="1">
                <a:latin typeface="Calibri"/>
                <a:ea typeface="+mn-lt"/>
                <a:cs typeface="+mn-lt"/>
              </a:rPr>
              <a:t>Vinay Kukreja</a:t>
            </a:r>
            <a:r>
              <a:rPr lang="en-US" b="1">
                <a:latin typeface="Calibri"/>
                <a:ea typeface="Cambria"/>
                <a:cs typeface="Calibri"/>
              </a:rPr>
              <a:t>, </a:t>
            </a:r>
            <a:r>
              <a:rPr lang="en-US" b="1">
                <a:latin typeface="Calibri"/>
                <a:ea typeface="+mn-lt"/>
                <a:cs typeface="+mn-lt"/>
              </a:rPr>
              <a:t>Satvik Vats</a:t>
            </a:r>
            <a:r>
              <a:rPr lang="en-US" b="1">
                <a:latin typeface="Calibri"/>
                <a:ea typeface="Cambria"/>
                <a:cs typeface="Calibri"/>
              </a:rPr>
              <a:t>, </a:t>
            </a:r>
            <a:r>
              <a:rPr lang="en-US" b="1">
                <a:latin typeface="Calibri"/>
                <a:ea typeface="+mn-lt"/>
                <a:cs typeface="+mn-lt"/>
              </a:rPr>
              <a:t>Vishal Jain</a:t>
            </a:r>
            <a:r>
              <a:rPr lang="en-US" b="1">
                <a:latin typeface="Calibri"/>
                <a:ea typeface="Cambria"/>
                <a:cs typeface="Calibri"/>
              </a:rPr>
              <a:t>, </a:t>
            </a:r>
            <a:r>
              <a:rPr lang="en-US" b="1">
                <a:latin typeface="Calibri"/>
                <a:ea typeface="+mn-lt"/>
                <a:cs typeface="+mn-lt"/>
              </a:rPr>
              <a:t>Bhawna Goyal</a:t>
            </a:r>
            <a:r>
              <a:rPr lang="en-US" b="1">
                <a:latin typeface="Calibri"/>
                <a:ea typeface="Cambria"/>
                <a:cs typeface="Calibri"/>
              </a:rPr>
              <a:t>, "</a:t>
            </a:r>
            <a:r>
              <a:rPr lang="en-US" b="1">
                <a:latin typeface="Calibri"/>
                <a:ea typeface="+mn-lt"/>
                <a:cs typeface="+mn-lt"/>
              </a:rPr>
              <a:t>Enhancing Accuracy of Yellowing Disease Severity Level Detection in Coconut Palms with SVM Regularization and CNN Feature Extraction </a:t>
            </a:r>
            <a:r>
              <a:rPr lang="en-US" b="1">
                <a:latin typeface="Calibri"/>
                <a:ea typeface="Cambria"/>
                <a:cs typeface="Calibri"/>
              </a:rPr>
              <a:t>" in </a:t>
            </a:r>
            <a:r>
              <a:rPr lang="en-US" b="1">
                <a:latin typeface="Calibri"/>
                <a:ea typeface="+mn-lt"/>
                <a:cs typeface="+mn-lt"/>
              </a:rPr>
              <a:t>2023 Third International Conference on Secure Cyber Computing and Communication (ICSCCC) </a:t>
            </a:r>
            <a:endParaRPr lang="en-US" b="1">
              <a:latin typeface="Calibri"/>
              <a:ea typeface="Cambria"/>
            </a:endParaRPr>
          </a:p>
        </p:txBody>
      </p:sp>
    </p:spTree>
    <p:extLst>
      <p:ext uri="{BB962C8B-B14F-4D97-AF65-F5344CB8AC3E}">
        <p14:creationId xmlns:p14="http://schemas.microsoft.com/office/powerpoint/2010/main" val="396045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a:latin typeface="Adobe Devanagari"/>
              </a:rPr>
              <a:t>Research Question</a:t>
            </a:r>
            <a:endParaRPr lang="en-US"/>
          </a:p>
        </p:txBody>
      </p:sp>
      <p:sp>
        <p:nvSpPr>
          <p:cNvPr id="3" name="Rectangle 2">
            <a:extLst>
              <a:ext uri="{FF2B5EF4-FFF2-40B4-BE49-F238E27FC236}">
                <a16:creationId xmlns:a16="http://schemas.microsoft.com/office/drawing/2014/main" id="{98FBDCD1-7821-CE7B-2277-F7F637F37FA3}"/>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474FE974-4245-6268-2618-E758453853B7}"/>
              </a:ext>
            </a:extLst>
          </p:cNvPr>
          <p:cNvSpPr txBox="1">
            <a:spLocks/>
          </p:cNvSpPr>
          <p:nvPr/>
        </p:nvSpPr>
        <p:spPr>
          <a:xfrm>
            <a:off x="1038875" y="1234125"/>
            <a:ext cx="9057232" cy="318704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itchFamily="34" charset="0"/>
              <a:buChar char="§"/>
            </a:pPr>
            <a:endParaRPr lang="en-US"/>
          </a:p>
        </p:txBody>
      </p:sp>
      <p:sp>
        <p:nvSpPr>
          <p:cNvPr id="6" name="Subtitle 2">
            <a:extLst>
              <a:ext uri="{FF2B5EF4-FFF2-40B4-BE49-F238E27FC236}">
                <a16:creationId xmlns:a16="http://schemas.microsoft.com/office/drawing/2014/main" id="{1E8A881E-8DC8-6331-4A8F-2A1DA20D0B18}"/>
              </a:ext>
            </a:extLst>
          </p:cNvPr>
          <p:cNvSpPr txBox="1">
            <a:spLocks/>
          </p:cNvSpPr>
          <p:nvPr/>
        </p:nvSpPr>
        <p:spPr>
          <a:xfrm>
            <a:off x="1037937" y="1752600"/>
            <a:ext cx="9370488" cy="408808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itchFamily="34" charset="0"/>
              <a:buChar char="§"/>
            </a:pPr>
            <a:r>
              <a:rPr lang="en-US" sz="3600">
                <a:latin typeface="Calibri"/>
                <a:ea typeface="Calibri"/>
                <a:cs typeface="Calibri"/>
              </a:rPr>
              <a:t>How to Increase the effectiveness of cultivation by preventing external damage to the cultivation</a:t>
            </a:r>
          </a:p>
          <a:p>
            <a:pPr marL="571500" indent="-571500">
              <a:buFont typeface="Wingdings" pitchFamily="34" charset="0"/>
              <a:buChar char="§"/>
            </a:pPr>
            <a:r>
              <a:rPr lang="en-US" sz="3600">
                <a:latin typeface="Calibri"/>
                <a:cs typeface="Calibri"/>
              </a:rPr>
              <a:t>What are the methods to address the present damages that already exist?</a:t>
            </a:r>
          </a:p>
          <a:p>
            <a:pPr marL="0" indent="0">
              <a:buNone/>
            </a:pPr>
            <a:endParaRPr lang="en-US" sz="3600">
              <a:latin typeface="Calibri"/>
              <a:cs typeface="Calibri"/>
            </a:endParaRPr>
          </a:p>
        </p:txBody>
      </p:sp>
    </p:spTree>
    <p:extLst>
      <p:ext uri="{BB962C8B-B14F-4D97-AF65-F5344CB8AC3E}">
        <p14:creationId xmlns:p14="http://schemas.microsoft.com/office/powerpoint/2010/main" val="2439214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47927" y="3969993"/>
            <a:ext cx="11684000" cy="792162"/>
          </a:xfrm>
        </p:spPr>
        <p:txBody>
          <a:bodyPr>
            <a:normAutofit/>
          </a:bodyPr>
          <a:lstStyle/>
          <a:p>
            <a:r>
              <a:rPr lang="en-US" sz="4000" b="1">
                <a:latin typeface="Adobe Devanagari"/>
              </a:rPr>
              <a:t>Budget &amp; Budget Justification</a:t>
            </a:r>
            <a:endParaRPr lang="en-US"/>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chemeClr val="tx1"/>
              </a:solidFill>
              <a:ea typeface="Cambria"/>
            </a:endParaRPr>
          </a:p>
        </p:txBody>
      </p:sp>
      <p:sp>
        <p:nvSpPr>
          <p:cNvPr id="6" name="Rectangle 5">
            <a:extLst>
              <a:ext uri="{FF2B5EF4-FFF2-40B4-BE49-F238E27FC236}">
                <a16:creationId xmlns:a16="http://schemas.microsoft.com/office/drawing/2014/main" id="{E2FF18DB-9784-536B-E472-03B10C84EBD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2" name="Picture 2" descr="A graphic of money and coins&#10;&#10;Description automatically generated">
            <a:extLst>
              <a:ext uri="{FF2B5EF4-FFF2-40B4-BE49-F238E27FC236}">
                <a16:creationId xmlns:a16="http://schemas.microsoft.com/office/drawing/2014/main" id="{89158E3B-7419-9294-0ACC-C83D82E6A1EE}"/>
              </a:ext>
            </a:extLst>
          </p:cNvPr>
          <p:cNvPicPr>
            <a:picLocks noChangeAspect="1"/>
          </p:cNvPicPr>
          <p:nvPr/>
        </p:nvPicPr>
        <p:blipFill>
          <a:blip r:embed="rId2"/>
          <a:stretch>
            <a:fillRect/>
          </a:stretch>
        </p:blipFill>
        <p:spPr>
          <a:xfrm>
            <a:off x="4159955" y="1339450"/>
            <a:ext cx="4417718" cy="2739768"/>
          </a:xfrm>
          <a:prstGeom prst="rect">
            <a:avLst/>
          </a:prstGeom>
        </p:spPr>
      </p:pic>
    </p:spTree>
    <p:extLst>
      <p:ext uri="{BB962C8B-B14F-4D97-AF65-F5344CB8AC3E}">
        <p14:creationId xmlns:p14="http://schemas.microsoft.com/office/powerpoint/2010/main" val="2849960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0371" y="150586"/>
            <a:ext cx="11684000" cy="792162"/>
          </a:xfrm>
        </p:spPr>
        <p:txBody>
          <a:bodyPr>
            <a:normAutofit/>
          </a:bodyPr>
          <a:lstStyle/>
          <a:p>
            <a:r>
              <a:rPr lang="en-US" sz="4000">
                <a:latin typeface="Adobe Devanagari"/>
              </a:rPr>
              <a:t>Budget &amp; Budget Justification</a:t>
            </a:r>
            <a:endParaRPr lang="en-US"/>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chemeClr val="tx1"/>
              </a:solidFill>
              <a:ea typeface="Cambria"/>
            </a:endParaRPr>
          </a:p>
        </p:txBody>
      </p:sp>
      <p:sp>
        <p:nvSpPr>
          <p:cNvPr id="6" name="Rectangle 5">
            <a:extLst>
              <a:ext uri="{FF2B5EF4-FFF2-40B4-BE49-F238E27FC236}">
                <a16:creationId xmlns:a16="http://schemas.microsoft.com/office/drawing/2014/main" id="{E2FF18DB-9784-536B-E472-03B10C84EBD8}"/>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graphicFrame>
        <p:nvGraphicFramePr>
          <p:cNvPr id="8" name="Table 8">
            <a:extLst>
              <a:ext uri="{FF2B5EF4-FFF2-40B4-BE49-F238E27FC236}">
                <a16:creationId xmlns:a16="http://schemas.microsoft.com/office/drawing/2014/main" id="{E6F6FBCE-EE59-6378-6982-056A6CC9C154}"/>
              </a:ext>
            </a:extLst>
          </p:cNvPr>
          <p:cNvGraphicFramePr>
            <a:graphicFrameLocks noGrp="1"/>
          </p:cNvGraphicFramePr>
          <p:nvPr>
            <p:extLst>
              <p:ext uri="{D42A27DB-BD31-4B8C-83A1-F6EECF244321}">
                <p14:modId xmlns:p14="http://schemas.microsoft.com/office/powerpoint/2010/main" val="2169050550"/>
              </p:ext>
            </p:extLst>
          </p:nvPr>
        </p:nvGraphicFramePr>
        <p:xfrm>
          <a:off x="2312717" y="1503191"/>
          <a:ext cx="8168640" cy="3337554"/>
        </p:xfrm>
        <a:graphic>
          <a:graphicData uri="http://schemas.openxmlformats.org/drawingml/2006/table">
            <a:tbl>
              <a:tblPr firstRow="1" bandRow="1">
                <a:tableStyleId>{FABFCF23-3B69-468F-B69F-88F6DE6A72F2}</a:tableStyleId>
              </a:tblPr>
              <a:tblGrid>
                <a:gridCol w="4084320">
                  <a:extLst>
                    <a:ext uri="{9D8B030D-6E8A-4147-A177-3AD203B41FA5}">
                      <a16:colId xmlns:a16="http://schemas.microsoft.com/office/drawing/2014/main" val="3892663962"/>
                    </a:ext>
                  </a:extLst>
                </a:gridCol>
                <a:gridCol w="4084320">
                  <a:extLst>
                    <a:ext uri="{9D8B030D-6E8A-4147-A177-3AD203B41FA5}">
                      <a16:colId xmlns:a16="http://schemas.microsoft.com/office/drawing/2014/main" val="1489245969"/>
                    </a:ext>
                  </a:extLst>
                </a:gridCol>
              </a:tblGrid>
              <a:tr h="370840">
                <a:tc>
                  <a:txBody>
                    <a:bodyPr/>
                    <a:lstStyle/>
                    <a:p>
                      <a:pPr algn="ctr"/>
                      <a:r>
                        <a:rPr lang="en-US">
                          <a:latin typeface="Calibri"/>
                        </a:rPr>
                        <a:t>Product</a:t>
                      </a:r>
                    </a:p>
                  </a:txBody>
                  <a:tcPr/>
                </a:tc>
                <a:tc>
                  <a:txBody>
                    <a:bodyPr/>
                    <a:lstStyle/>
                    <a:p>
                      <a:pPr algn="ctr"/>
                      <a:r>
                        <a:rPr lang="en-US"/>
                        <a:t>Cost</a:t>
                      </a:r>
                    </a:p>
                  </a:txBody>
                  <a:tcPr/>
                </a:tc>
                <a:extLst>
                  <a:ext uri="{0D108BD9-81ED-4DB2-BD59-A6C34878D82A}">
                    <a16:rowId xmlns:a16="http://schemas.microsoft.com/office/drawing/2014/main" val="3613816414"/>
                  </a:ext>
                </a:extLst>
              </a:tr>
              <a:tr h="370840">
                <a:tc>
                  <a:txBody>
                    <a:bodyPr/>
                    <a:lstStyle/>
                    <a:p>
                      <a:r>
                        <a:rPr lang="en-US"/>
                        <a:t>Speakers</a:t>
                      </a:r>
                    </a:p>
                  </a:txBody>
                  <a:tcPr/>
                </a:tc>
                <a:tc>
                  <a:txBody>
                    <a:bodyPr/>
                    <a:lstStyle/>
                    <a:p>
                      <a:r>
                        <a:rPr lang="en-US"/>
                        <a:t>~LKR 6000.00</a:t>
                      </a:r>
                    </a:p>
                  </a:txBody>
                  <a:tcPr/>
                </a:tc>
                <a:extLst>
                  <a:ext uri="{0D108BD9-81ED-4DB2-BD59-A6C34878D82A}">
                    <a16:rowId xmlns:a16="http://schemas.microsoft.com/office/drawing/2014/main" val="311817067"/>
                  </a:ext>
                </a:extLst>
              </a:tr>
              <a:tr h="370840">
                <a:tc>
                  <a:txBody>
                    <a:bodyPr/>
                    <a:lstStyle/>
                    <a:p>
                      <a:r>
                        <a:rPr lang="en-US"/>
                        <a:t>Mic</a:t>
                      </a:r>
                    </a:p>
                  </a:txBody>
                  <a:tcPr/>
                </a:tc>
                <a:tc>
                  <a:txBody>
                    <a:bodyPr/>
                    <a:lstStyle/>
                    <a:p>
                      <a:r>
                        <a:rPr lang="en-US"/>
                        <a:t>~LKR 2500.00</a:t>
                      </a:r>
                    </a:p>
                  </a:txBody>
                  <a:tcPr/>
                </a:tc>
                <a:extLst>
                  <a:ext uri="{0D108BD9-81ED-4DB2-BD59-A6C34878D82A}">
                    <a16:rowId xmlns:a16="http://schemas.microsoft.com/office/drawing/2014/main" val="1588242523"/>
                  </a:ext>
                </a:extLst>
              </a:tr>
              <a:tr h="370840">
                <a:tc>
                  <a:txBody>
                    <a:bodyPr/>
                    <a:lstStyle/>
                    <a:p>
                      <a:r>
                        <a:rPr lang="en-US"/>
                        <a:t>Camera</a:t>
                      </a:r>
                    </a:p>
                  </a:txBody>
                  <a:tcPr/>
                </a:tc>
                <a:tc>
                  <a:txBody>
                    <a:bodyPr/>
                    <a:lstStyle/>
                    <a:p>
                      <a:r>
                        <a:rPr lang="en-US"/>
                        <a:t>~LKR 4000.00</a:t>
                      </a:r>
                    </a:p>
                  </a:txBody>
                  <a:tcPr/>
                </a:tc>
                <a:extLst>
                  <a:ext uri="{0D108BD9-81ED-4DB2-BD59-A6C34878D82A}">
                    <a16:rowId xmlns:a16="http://schemas.microsoft.com/office/drawing/2014/main" val="1369927379"/>
                  </a:ext>
                </a:extLst>
              </a:tr>
              <a:tr h="370839">
                <a:tc>
                  <a:txBody>
                    <a:bodyPr/>
                    <a:lstStyle/>
                    <a:p>
                      <a:pPr lvl="0">
                        <a:buNone/>
                      </a:pPr>
                      <a:r>
                        <a:rPr lang="en-US"/>
                        <a:t>ESP32</a:t>
                      </a:r>
                    </a:p>
                  </a:txBody>
                  <a:tcPr/>
                </a:tc>
                <a:tc>
                  <a:txBody>
                    <a:bodyPr/>
                    <a:lstStyle/>
                    <a:p>
                      <a:pPr lvl="0">
                        <a:buNone/>
                      </a:pPr>
                      <a:r>
                        <a:rPr lang="en-US"/>
                        <a:t>~LKR1700.00</a:t>
                      </a:r>
                    </a:p>
                  </a:txBody>
                  <a:tcPr/>
                </a:tc>
                <a:extLst>
                  <a:ext uri="{0D108BD9-81ED-4DB2-BD59-A6C34878D82A}">
                    <a16:rowId xmlns:a16="http://schemas.microsoft.com/office/drawing/2014/main" val="1385087781"/>
                  </a:ext>
                </a:extLst>
              </a:tr>
              <a:tr h="370840">
                <a:tc>
                  <a:txBody>
                    <a:bodyPr/>
                    <a:lstStyle/>
                    <a:p>
                      <a:r>
                        <a:rPr lang="en-US"/>
                        <a:t>Cloud Cost – Azure </a:t>
                      </a:r>
                    </a:p>
                  </a:txBody>
                  <a:tcPr/>
                </a:tc>
                <a:tc>
                  <a:txBody>
                    <a:bodyPr/>
                    <a:lstStyle/>
                    <a:p>
                      <a:r>
                        <a:rPr lang="en-US"/>
                        <a:t>~ LKR 4000.00</a:t>
                      </a:r>
                    </a:p>
                  </a:txBody>
                  <a:tcPr/>
                </a:tc>
                <a:extLst>
                  <a:ext uri="{0D108BD9-81ED-4DB2-BD59-A6C34878D82A}">
                    <a16:rowId xmlns:a16="http://schemas.microsoft.com/office/drawing/2014/main" val="4164814759"/>
                  </a:ext>
                </a:extLst>
              </a:tr>
              <a:tr h="370839">
                <a:tc>
                  <a:txBody>
                    <a:bodyPr/>
                    <a:lstStyle/>
                    <a:p>
                      <a:pPr lvl="0">
                        <a:buNone/>
                      </a:pPr>
                      <a:r>
                        <a:rPr lang="en-US"/>
                        <a:t>Internet Cost </a:t>
                      </a:r>
                    </a:p>
                  </a:txBody>
                  <a:tcPr/>
                </a:tc>
                <a:tc>
                  <a:txBody>
                    <a:bodyPr/>
                    <a:lstStyle/>
                    <a:p>
                      <a:pPr lvl="0">
                        <a:buNone/>
                      </a:pPr>
                      <a:r>
                        <a:rPr lang="en-US"/>
                        <a:t>~ LKR2000.00</a:t>
                      </a:r>
                    </a:p>
                  </a:txBody>
                  <a:tcPr/>
                </a:tc>
                <a:extLst>
                  <a:ext uri="{0D108BD9-81ED-4DB2-BD59-A6C34878D82A}">
                    <a16:rowId xmlns:a16="http://schemas.microsoft.com/office/drawing/2014/main" val="1063719368"/>
                  </a:ext>
                </a:extLst>
              </a:tr>
              <a:tr h="370838">
                <a:tc>
                  <a:txBody>
                    <a:bodyPr/>
                    <a:lstStyle/>
                    <a:p>
                      <a:pPr lvl="0">
                        <a:buNone/>
                      </a:pPr>
                      <a:r>
                        <a:rPr lang="en-US"/>
                        <a:t>Publication</a:t>
                      </a:r>
                    </a:p>
                  </a:txBody>
                  <a:tcPr/>
                </a:tc>
                <a:tc>
                  <a:txBody>
                    <a:bodyPr/>
                    <a:lstStyle/>
                    <a:p>
                      <a:pPr lvl="0">
                        <a:buNone/>
                      </a:pPr>
                      <a:r>
                        <a:rPr lang="en-US"/>
                        <a:t>~LKR8500.00</a:t>
                      </a:r>
                    </a:p>
                  </a:txBody>
                  <a:tcPr/>
                </a:tc>
                <a:extLst>
                  <a:ext uri="{0D108BD9-81ED-4DB2-BD59-A6C34878D82A}">
                    <a16:rowId xmlns:a16="http://schemas.microsoft.com/office/drawing/2014/main" val="2017326637"/>
                  </a:ext>
                </a:extLst>
              </a:tr>
              <a:tr h="370838">
                <a:tc>
                  <a:txBody>
                    <a:bodyPr/>
                    <a:lstStyle/>
                    <a:p>
                      <a:pPr lvl="0">
                        <a:buNone/>
                      </a:pPr>
                      <a:r>
                        <a:rPr lang="en-US"/>
                        <a:t>Total</a:t>
                      </a:r>
                    </a:p>
                  </a:txBody>
                  <a:tcPr/>
                </a:tc>
                <a:tc>
                  <a:txBody>
                    <a:bodyPr/>
                    <a:lstStyle/>
                    <a:p>
                      <a:pPr lvl="0">
                        <a:buNone/>
                      </a:pPr>
                      <a:r>
                        <a:rPr lang="en-US"/>
                        <a:t>~LKR28700.00</a:t>
                      </a:r>
                    </a:p>
                  </a:txBody>
                  <a:tcPr/>
                </a:tc>
                <a:extLst>
                  <a:ext uri="{0D108BD9-81ED-4DB2-BD59-A6C34878D82A}">
                    <a16:rowId xmlns:a16="http://schemas.microsoft.com/office/drawing/2014/main" val="4157279284"/>
                  </a:ext>
                </a:extLst>
              </a:tr>
            </a:tbl>
          </a:graphicData>
        </a:graphic>
      </p:graphicFrame>
    </p:spTree>
    <p:extLst>
      <p:ext uri="{BB962C8B-B14F-4D97-AF65-F5344CB8AC3E}">
        <p14:creationId xmlns:p14="http://schemas.microsoft.com/office/powerpoint/2010/main" val="2324360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61341A-5A11-3009-9314-A1AB8B761AAA}"/>
              </a:ext>
            </a:extLst>
          </p:cNvPr>
          <p:cNvSpPr>
            <a:spLocks noGrp="1"/>
          </p:cNvSpPr>
          <p:nvPr>
            <p:ph idx="1"/>
          </p:nvPr>
        </p:nvSpPr>
        <p:spPr>
          <a:xfrm>
            <a:off x="204158" y="1387415"/>
            <a:ext cx="11684000" cy="1529751"/>
          </a:xfrm>
        </p:spPr>
        <p:txBody>
          <a:bodyPr vert="horz" lIns="91440" tIns="45720" rIns="91440" bIns="45720" rtlCol="0" anchor="t">
            <a:normAutofit lnSpcReduction="10000"/>
          </a:bodyPr>
          <a:lstStyle/>
          <a:p>
            <a:pPr marL="0" indent="0" algn="ctr">
              <a:buNone/>
            </a:pPr>
            <a:r>
              <a:rPr lang="en-GB" sz="9600" dirty="0">
                <a:solidFill>
                  <a:srgbClr val="00B050"/>
                </a:solidFill>
                <a:ea typeface="Cambria"/>
              </a:rPr>
              <a:t>Thank You!</a:t>
            </a:r>
            <a:endParaRPr lang="en-US" sz="9600" dirty="0">
              <a:solidFill>
                <a:srgbClr val="00B050"/>
              </a:solidFill>
              <a:ea typeface="Cambria"/>
            </a:endParaRPr>
          </a:p>
        </p:txBody>
      </p:sp>
      <p:pic>
        <p:nvPicPr>
          <p:cNvPr id="5" name="Picture 13" descr="A cartoon monkey holding a banana&#10;&#10;Description automatically generated">
            <a:extLst>
              <a:ext uri="{FF2B5EF4-FFF2-40B4-BE49-F238E27FC236}">
                <a16:creationId xmlns:a16="http://schemas.microsoft.com/office/drawing/2014/main" id="{F971E1C1-1DC9-78A1-D4AA-8A0F718E8FDF}"/>
              </a:ext>
            </a:extLst>
          </p:cNvPr>
          <p:cNvPicPr>
            <a:picLocks noChangeAspect="1"/>
          </p:cNvPicPr>
          <p:nvPr/>
        </p:nvPicPr>
        <p:blipFill>
          <a:blip r:embed="rId2"/>
          <a:stretch>
            <a:fillRect/>
          </a:stretch>
        </p:blipFill>
        <p:spPr>
          <a:xfrm>
            <a:off x="5060214" y="3124517"/>
            <a:ext cx="2081842" cy="2770362"/>
          </a:xfrm>
          <a:prstGeom prst="rect">
            <a:avLst/>
          </a:prstGeom>
        </p:spPr>
      </p:pic>
    </p:spTree>
    <p:extLst>
      <p:ext uri="{BB962C8B-B14F-4D97-AF65-F5344CB8AC3E}">
        <p14:creationId xmlns:p14="http://schemas.microsoft.com/office/powerpoint/2010/main" val="1193359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b="1">
                <a:latin typeface="Adobe Devanagari"/>
              </a:rPr>
              <a:t>Objective </a:t>
            </a:r>
            <a:endParaRPr lang="en-US" b="1"/>
          </a:p>
        </p:txBody>
      </p:sp>
      <p:sp>
        <p:nvSpPr>
          <p:cNvPr id="3" name="Rectangle 2">
            <a:extLst>
              <a:ext uri="{FF2B5EF4-FFF2-40B4-BE49-F238E27FC236}">
                <a16:creationId xmlns:a16="http://schemas.microsoft.com/office/drawing/2014/main" id="{98FBDCD1-7821-CE7B-2277-F7F637F37FA3}"/>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7EFAEC5E-3FE0-C182-3140-407CEC937273}"/>
              </a:ext>
            </a:extLst>
          </p:cNvPr>
          <p:cNvSpPr txBox="1">
            <a:spLocks/>
          </p:cNvSpPr>
          <p:nvPr/>
        </p:nvSpPr>
        <p:spPr>
          <a:xfrm>
            <a:off x="1057729" y="1752600"/>
            <a:ext cx="5986021" cy="175260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itchFamily="34" charset="0"/>
              <a:buChar char="§"/>
            </a:pPr>
            <a:r>
              <a:rPr lang="en-US" sz="3600">
                <a:latin typeface="Calibri"/>
                <a:ea typeface="Calibri"/>
                <a:cs typeface="Calibri"/>
              </a:rPr>
              <a:t>Increasing the effectiveness of cultivation by preventing external damage to the cultivation</a:t>
            </a:r>
            <a:endParaRPr lang="en-US" sz="3600"/>
          </a:p>
        </p:txBody>
      </p:sp>
      <p:pic>
        <p:nvPicPr>
          <p:cNvPr id="6" name="Picture 6" descr="A green and white target with arrows&#10;&#10;Description automatically generated">
            <a:extLst>
              <a:ext uri="{FF2B5EF4-FFF2-40B4-BE49-F238E27FC236}">
                <a16:creationId xmlns:a16="http://schemas.microsoft.com/office/drawing/2014/main" id="{0BE3A1C1-F5D0-2B22-051B-8F07B00A1BC8}"/>
              </a:ext>
            </a:extLst>
          </p:cNvPr>
          <p:cNvPicPr>
            <a:picLocks noChangeAspect="1"/>
          </p:cNvPicPr>
          <p:nvPr/>
        </p:nvPicPr>
        <p:blipFill>
          <a:blip r:embed="rId2"/>
          <a:stretch>
            <a:fillRect/>
          </a:stretch>
        </p:blipFill>
        <p:spPr>
          <a:xfrm>
            <a:off x="6602186" y="2377168"/>
            <a:ext cx="5228771" cy="3600449"/>
          </a:xfrm>
          <a:prstGeom prst="rect">
            <a:avLst/>
          </a:prstGeom>
        </p:spPr>
      </p:pic>
    </p:spTree>
    <p:extLst>
      <p:ext uri="{BB962C8B-B14F-4D97-AF65-F5344CB8AC3E}">
        <p14:creationId xmlns:p14="http://schemas.microsoft.com/office/powerpoint/2010/main" val="54193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a:latin typeface="Adobe Devanagari"/>
              </a:rPr>
              <a:t>Sub Objectives </a:t>
            </a:r>
            <a:endParaRPr lang="en-US"/>
          </a:p>
        </p:txBody>
      </p:sp>
      <p:sp>
        <p:nvSpPr>
          <p:cNvPr id="3" name="Rectangle 2">
            <a:extLst>
              <a:ext uri="{FF2B5EF4-FFF2-40B4-BE49-F238E27FC236}">
                <a16:creationId xmlns:a16="http://schemas.microsoft.com/office/drawing/2014/main" id="{98FBDCD1-7821-CE7B-2277-F7F637F37FA3}"/>
              </a:ext>
            </a:extLst>
          </p:cNvPr>
          <p:cNvSpPr/>
          <p:nvPr/>
        </p:nvSpPr>
        <p:spPr>
          <a:xfrm>
            <a:off x="10363200" y="0"/>
            <a:ext cx="1066800" cy="61470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474FE974-4245-6268-2618-E758453853B7}"/>
              </a:ext>
            </a:extLst>
          </p:cNvPr>
          <p:cNvSpPr txBox="1">
            <a:spLocks/>
          </p:cNvSpPr>
          <p:nvPr/>
        </p:nvSpPr>
        <p:spPr>
          <a:xfrm>
            <a:off x="585304" y="1533482"/>
            <a:ext cx="10318159" cy="318704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itchFamily="34" charset="0"/>
              <a:buChar char="§"/>
            </a:pPr>
            <a:r>
              <a:rPr lang="en-US">
                <a:latin typeface="Calibri"/>
                <a:ea typeface="Calibri"/>
                <a:cs typeface="Calibri"/>
              </a:rPr>
              <a:t>Identification of Macaque Sounds </a:t>
            </a:r>
            <a:endParaRPr lang="en-US">
              <a:latin typeface="Calibri"/>
              <a:ea typeface="Cambria"/>
              <a:cs typeface="Calibri"/>
            </a:endParaRPr>
          </a:p>
          <a:p>
            <a:pPr>
              <a:buFont typeface="Wingdings" pitchFamily="34" charset="0"/>
              <a:buChar char="§"/>
            </a:pPr>
            <a:r>
              <a:rPr lang="en-US">
                <a:latin typeface="Calibri"/>
                <a:ea typeface="Cambria"/>
                <a:cs typeface="Calibri"/>
              </a:rPr>
              <a:t> Confirmation of macaque monkeys crop raiding, repelling macaque monkeys and notify the farmer</a:t>
            </a:r>
          </a:p>
          <a:p>
            <a:pPr marL="571500" indent="-571500">
              <a:buFont typeface="Wingdings" pitchFamily="34" charset="0"/>
              <a:buChar char="§"/>
            </a:pPr>
            <a:r>
              <a:rPr lang="en-US">
                <a:latin typeface="Calibri"/>
                <a:ea typeface="Calibri"/>
                <a:cs typeface="Calibri"/>
              </a:rPr>
              <a:t>Behavior Pattern Recognition and Prediction</a:t>
            </a:r>
          </a:p>
          <a:p>
            <a:pPr marL="571500" indent="-571500">
              <a:buFont typeface="Wingdings" pitchFamily="34" charset="0"/>
              <a:buChar char="§"/>
            </a:pPr>
            <a:r>
              <a:rPr lang="en-US">
                <a:latin typeface="Calibri"/>
                <a:ea typeface="Calibri"/>
                <a:cs typeface="Calibri"/>
              </a:rPr>
              <a:t>Identification and Give Solutions to </a:t>
            </a:r>
            <a:r>
              <a:rPr lang="en-US">
                <a:latin typeface="Calibri"/>
                <a:ea typeface="+mn-lt"/>
                <a:cs typeface="+mn-lt"/>
              </a:rPr>
              <a:t>existing</a:t>
            </a:r>
            <a:r>
              <a:rPr lang="en-US">
                <a:latin typeface="Calibri"/>
                <a:ea typeface="Cambria"/>
                <a:cs typeface="Calibri"/>
              </a:rPr>
              <a:t> crop damages</a:t>
            </a:r>
            <a:endParaRPr lang="en-US">
              <a:latin typeface="Calibri"/>
              <a:ea typeface="Calibri"/>
              <a:cs typeface="Calibri"/>
            </a:endParaRPr>
          </a:p>
        </p:txBody>
      </p:sp>
    </p:spTree>
    <p:extLst>
      <p:ext uri="{BB962C8B-B14F-4D97-AF65-F5344CB8AC3E}">
        <p14:creationId xmlns:p14="http://schemas.microsoft.com/office/powerpoint/2010/main" val="171242462"/>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48ffe4-904f-4768-bc85-3c9ca8e9f3cf">
      <Terms xmlns="http://schemas.microsoft.com/office/infopath/2007/PartnerControls"/>
    </lcf76f155ced4ddcb4097134ff3c332f>
    <TaxCatchAll xmlns="db72c12f-87a4-44ab-bbc5-4cc8306b15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4" ma:contentTypeDescription="Create a new document." ma:contentTypeScope="" ma:versionID="32e587de22d3b79a3481677ec975dfed">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9ba92a3ae1e061e34347de036d15e04c"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778F4F-9410-4BA1-867F-253F620EC5C2}">
  <ds:schemaRefs>
    <ds:schemaRef ds:uri="6c17dc3f-edcf-457e-8364-6087b5703e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7DD52C2-1160-4C0F-878C-4DF2378F55C7}">
  <ds:schemaRefs>
    <ds:schemaRef ds:uri="http://schemas.microsoft.com/sharepoint/v3/contenttype/forms"/>
  </ds:schemaRefs>
</ds:datastoreItem>
</file>

<file path=customXml/itemProps3.xml><?xml version="1.0" encoding="utf-8"?>
<ds:datastoreItem xmlns:ds="http://schemas.openxmlformats.org/officeDocument/2006/customXml" ds:itemID="{84EBA132-5C40-4B4B-8948-7BE9CBA70D29}"/>
</file>

<file path=docProps/app.xml><?xml version="1.0" encoding="utf-8"?>
<Properties xmlns="http://schemas.openxmlformats.org/officeDocument/2006/extended-properties" xmlns:vt="http://schemas.openxmlformats.org/officeDocument/2006/docPropsVTypes">
  <Template>Agriculture Research Poster by Slidesgo</Template>
  <TotalTime>0</TotalTime>
  <Words>3923</Words>
  <Application>Microsoft Office PowerPoint</Application>
  <PresentationFormat>Widescreen</PresentationFormat>
  <Paragraphs>593</Paragraphs>
  <Slides>72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Adobe Devanagari</vt:lpstr>
      <vt:lpstr>Arial</vt:lpstr>
      <vt:lpstr>Calibri</vt:lpstr>
      <vt:lpstr>Calibri-Bold</vt:lpstr>
      <vt:lpstr>Cambria</vt:lpstr>
      <vt:lpstr>Söhne</vt:lpstr>
      <vt:lpstr>Wingdings</vt:lpstr>
      <vt:lpstr>Wingdings,Sans-Serif</vt:lpstr>
      <vt:lpstr>Office Theme</vt:lpstr>
      <vt:lpstr>Enhancing Sustainable Crop Protection through Machine Learning-Driven Integrated Strategies</vt:lpstr>
      <vt:lpstr>Team Members</vt:lpstr>
      <vt:lpstr>Introduction to the overall project</vt:lpstr>
      <vt:lpstr>Introduction to the overall project</vt:lpstr>
      <vt:lpstr>Introduction to the overall project</vt:lpstr>
      <vt:lpstr>Introduction to the overall project</vt:lpstr>
      <vt:lpstr>Research Question</vt:lpstr>
      <vt:lpstr>Objective </vt:lpstr>
      <vt:lpstr>Sub Objectives </vt:lpstr>
      <vt:lpstr>Overall System Diagram   </vt:lpstr>
      <vt:lpstr>References</vt:lpstr>
      <vt:lpstr>IT20641092   |  W.S.S Wijesinha</vt:lpstr>
      <vt:lpstr>Introduction and Background </vt:lpstr>
      <vt:lpstr>Research Gap</vt:lpstr>
      <vt:lpstr>Reference Research papers</vt:lpstr>
      <vt:lpstr>Research Gap</vt:lpstr>
      <vt:lpstr>Research Problem</vt:lpstr>
      <vt:lpstr>Main Objectives</vt:lpstr>
      <vt:lpstr>Sub Objectives</vt:lpstr>
      <vt:lpstr>Methodology</vt:lpstr>
      <vt:lpstr>System Architecture </vt:lpstr>
      <vt:lpstr>Tools and Technologies and algorithms</vt:lpstr>
      <vt:lpstr>Functional Requirements</vt:lpstr>
      <vt:lpstr>Non-Functional Requirements</vt:lpstr>
      <vt:lpstr>Gantt chart</vt:lpstr>
      <vt:lpstr>IT20637064 | Anuththara R.M.C</vt:lpstr>
      <vt:lpstr>Introduction and Background </vt:lpstr>
      <vt:lpstr>Research Gap</vt:lpstr>
      <vt:lpstr>References</vt:lpstr>
      <vt:lpstr>Research Gap</vt:lpstr>
      <vt:lpstr>Research Problem </vt:lpstr>
      <vt:lpstr>Main Objective</vt:lpstr>
      <vt:lpstr>Sub Objectives</vt:lpstr>
      <vt:lpstr>Methodology</vt:lpstr>
      <vt:lpstr>System Architecture </vt:lpstr>
      <vt:lpstr>Tools and Technologies and algorithms</vt:lpstr>
      <vt:lpstr>Functional Requirements</vt:lpstr>
      <vt:lpstr>Non-Functional Requirements</vt:lpstr>
      <vt:lpstr>Gantt Chart</vt:lpstr>
      <vt:lpstr>IT20606756 | Senanayake p.m. </vt:lpstr>
      <vt:lpstr>Introduction and Background </vt:lpstr>
      <vt:lpstr>References</vt:lpstr>
      <vt:lpstr>Research Gap</vt:lpstr>
      <vt:lpstr>Research Gap</vt:lpstr>
      <vt:lpstr>Main Objectives</vt:lpstr>
      <vt:lpstr>Research Problem </vt:lpstr>
      <vt:lpstr>Sub Objectives</vt:lpstr>
      <vt:lpstr>Methodology</vt:lpstr>
      <vt:lpstr>System Architecture </vt:lpstr>
      <vt:lpstr>Tools and Technologies and algorithms</vt:lpstr>
      <vt:lpstr>Functional Requirements</vt:lpstr>
      <vt:lpstr>Non-Functional Requirements</vt:lpstr>
      <vt:lpstr>Work Breakdown Structure</vt:lpstr>
      <vt:lpstr>Gantt Chart</vt:lpstr>
      <vt:lpstr>IT20600334 | Withanage P.W.E.L.</vt:lpstr>
      <vt:lpstr>Introduction and Background</vt:lpstr>
      <vt:lpstr>Research Gap</vt:lpstr>
      <vt:lpstr>Research Gap</vt:lpstr>
      <vt:lpstr>Research Problem </vt:lpstr>
      <vt:lpstr>Specific Objectives</vt:lpstr>
      <vt:lpstr>Sub Objectives</vt:lpstr>
      <vt:lpstr>Methodology</vt:lpstr>
      <vt:lpstr>System Architecture</vt:lpstr>
      <vt:lpstr>Tools and Technologies and algorithms</vt:lpstr>
      <vt:lpstr>Functional Requirements</vt:lpstr>
      <vt:lpstr>Non-Functional Requirements</vt:lpstr>
      <vt:lpstr>Work Breakdown Structure</vt:lpstr>
      <vt:lpstr>Gantt Chart</vt:lpstr>
      <vt:lpstr>References</vt:lpstr>
      <vt:lpstr>Budget &amp; Budget Justification</vt:lpstr>
      <vt:lpstr>Budget &amp; Budget Justification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Sustainable Crop Protection through Machine Learning-Driven Integrated Strategies</dc:title>
  <dc:creator>IT20641092</dc:creator>
  <cp:lastModifiedBy>Senanayake.P.M. it20606756</cp:lastModifiedBy>
  <cp:revision>666</cp:revision>
  <dcterms:created xsi:type="dcterms:W3CDTF">2023-07-27T17:31:18Z</dcterms:created>
  <dcterms:modified xsi:type="dcterms:W3CDTF">2023-07-30T23:02:38Z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0x0101007FDB2B50B239E24A8F82F0D49E394E58</vt:lpwstr>
  </property>
</Properties>
</file>